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48" r:id="rId1"/>
  </p:sldMasterIdLst>
  <p:notesMasterIdLst>
    <p:notesMasterId r:id="rId9"/>
  </p:notesMasterIdLst>
  <p:sldIdLst>
    <p:sldId id="256" r:id="rId2"/>
    <p:sldId id="285" r:id="rId3"/>
    <p:sldId id="282" r:id="rId4"/>
    <p:sldId id="291" r:id="rId5"/>
    <p:sldId id="286" r:id="rId6"/>
    <p:sldId id="287" r:id="rId7"/>
    <p:sldId id="289" r:id="rId8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97CFB91-E65A-4D04-8713-44B6905DA9FC}">
          <p14:sldIdLst>
            <p14:sldId id="256"/>
            <p14:sldId id="285"/>
            <p14:sldId id="282"/>
            <p14:sldId id="291"/>
            <p14:sldId id="286"/>
            <p14:sldId id="287"/>
            <p14:sldId id="289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8779" autoAdjust="0"/>
  </p:normalViewPr>
  <p:slideViewPr>
    <p:cSldViewPr>
      <p:cViewPr varScale="1">
        <p:scale>
          <a:sx n="91" d="100"/>
          <a:sy n="91" d="100"/>
        </p:scale>
        <p:origin x="-966" y="-2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E6EE48-0047-44DF-9537-D3487AA84018}" type="datetimeFigureOut">
              <a:rPr lang="ru-RU" smtClean="0"/>
              <a:t>20.11.2019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D28FE-01C0-4793-849F-98D32A3AD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5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6D28FE-01C0-4793-849F-98D32A3AD07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252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22789C-6791-45D7-BEDD-68B079F43AF2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5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0C3C-5141-49CD-AFD3-1544C07C8DDF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32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20C2E-F8B6-4E9F-BA34-B875251B5AAA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6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39C84-F371-4598-B194-71037DAFCCEF}" type="datetime1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67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5F58E-540D-4177-BC70-9017E4961B54}" type="datetime1">
              <a:rPr lang="ru-RU" smtClean="0"/>
              <a:t>20.11.2019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AEF3B-2BC1-425A-A306-1833033D58FD}" type="datetime1">
              <a:rPr lang="ru-RU" smtClean="0"/>
              <a:t>20.11.2019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C16CA-F18D-4F1F-BAE4-4201D82E0639}" type="datetime1">
              <a:rPr lang="ru-RU" smtClean="0"/>
              <a:t>20.11.2019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1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32EC66-76C1-459A-9931-571121D65597}" type="datetime1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22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E52A3B-F5F6-4E68-8936-B59CE3D5ECD3}" type="datetime1">
              <a:rPr lang="ru-RU" smtClean="0"/>
              <a:t>20.11.2019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99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DEDBDB-5C27-4F17-8831-BE294C519221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6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CD9DE-A959-48A5-AEA8-18CC6F5B9E32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002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EF6F7-4C0E-42FA-9934-50819F87D18E}" type="datetime1">
              <a:rPr lang="ru-RU" smtClean="0"/>
              <a:t>20.11.2019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71D9-E39B-4E70-841C-7C66B88AAE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3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5" Type="http://schemas.openxmlformats.org/officeDocument/2006/relationships/image" Target="https://vmeste.permkrai.ru/program/data/images/comments/full/d1f5e829637c57d8c6cc99b534d19e34.jpg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627846"/>
            <a:ext cx="8496944" cy="3235986"/>
          </a:xfrm>
        </p:spPr>
        <p:txBody>
          <a:bodyPr>
            <a:noAutofit/>
          </a:bodyPr>
          <a:lstStyle/>
          <a:p>
            <a:pPr algn="just"/>
            <a:r>
              <a:rPr lang="ru-RU" sz="22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        </a:t>
            </a: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Об опыте и результатах работы субъектов профилактики с управляющими компаниями, товариществами собственников жилья и </a:t>
            </a:r>
            <a:r>
              <a:rPr lang="ru-RU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собственниками зданий (сооружений) по уничтожению нанесенных на фасады </a:t>
            </a: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изображений</a:t>
            </a:r>
            <a:r>
              <a:rPr lang="ru-RU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, содержащих незаконную информацию </a:t>
            </a: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о </a:t>
            </a:r>
            <a:r>
              <a:rPr lang="ru-RU" sz="2400" b="1" dirty="0">
                <a:solidFill>
                  <a:schemeClr val="tx2"/>
                </a:solidFill>
                <a:latin typeface="Arial Black" panose="020B0A04020102020204" pitchFamily="34" charset="0"/>
              </a:rPr>
              <a:t>способах </a:t>
            </a:r>
            <a:r>
              <a:rPr lang="ru-RU" sz="2400" b="1" dirty="0" smtClean="0">
                <a:solidFill>
                  <a:schemeClr val="tx2"/>
                </a:solidFill>
                <a:latin typeface="Arial Black" panose="020B0A04020102020204" pitchFamily="34" charset="0"/>
              </a:rPr>
              <a:t>приобретения наркотических средств и психотропных веществ.</a:t>
            </a:r>
            <a:endParaRPr lang="ru-RU" sz="2400" b="1" dirty="0">
              <a:solidFill>
                <a:schemeClr val="tx2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627784" y="18864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5671856" y="178462"/>
            <a:ext cx="3472143" cy="8864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971600" y="79320"/>
            <a:ext cx="4536504" cy="15494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40566" y="6453336"/>
            <a:ext cx="8888018" cy="360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8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одзаголовок 2"/>
          <p:cNvSpPr txBox="1">
            <a:spLocks/>
          </p:cNvSpPr>
          <p:nvPr/>
        </p:nvSpPr>
        <p:spPr>
          <a:xfrm>
            <a:off x="395536" y="4293096"/>
            <a:ext cx="4071394" cy="4986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1" y="1484784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0" y="6453336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425824"/>
              </p:ext>
            </p:extLst>
          </p:nvPr>
        </p:nvGraphicFramePr>
        <p:xfrm>
          <a:off x="539552" y="5085184"/>
          <a:ext cx="8196606" cy="106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/>
                <a:gridCol w="6684438"/>
              </a:tblGrid>
              <a:tr h="72551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kumimoji="0" lang="ru-RU" sz="1600" b="1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j-ea"/>
                          <a:cs typeface="Times New Roman" panose="02020603050405020304" pitchFamily="18" charset="0"/>
                        </a:rPr>
                        <a:t>Докладчик:</a:t>
                      </a:r>
                    </a:p>
                    <a:p>
                      <a:endParaRPr lang="ru-RU" sz="1600" dirty="0">
                        <a:latin typeface="Arial Black" panose="020B0A04020102020204" pitchFamily="34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j-ea"/>
                          <a:cs typeface="Times New Roman" panose="02020603050405020304" pitchFamily="18" charset="0"/>
                        </a:rPr>
                        <a:t>Зюкина Елена Владимировна,</a:t>
                      </a:r>
                    </a:p>
                    <a:p>
                      <a:pPr algn="l"/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Arial Black" panose="020B0A04020102020204" pitchFamily="34" charset="0"/>
                          <a:ea typeface="+mj-ea"/>
                          <a:cs typeface="Times New Roman" panose="02020603050405020304" pitchFamily="18" charset="0"/>
                        </a:rPr>
                        <a:t>начальник  управления по работе с правоохранительными органами Министерства территориальной безопасности Пермского края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959294" y="657943"/>
            <a:ext cx="777686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cs typeface="Times New Roman" panose="02020603050405020304" pitchFamily="18" charset="0"/>
              </a:rPr>
              <a:t>  </a:t>
            </a:r>
            <a:r>
              <a:rPr lang="ru-RU" sz="1600" b="1" dirty="0" smtClean="0">
                <a:latin typeface="Arial Black" panose="020B0A04020102020204" pitchFamily="34" charset="0"/>
                <a:cs typeface="Aharoni" panose="02010803020104030203" pitchFamily="2" charset="-79"/>
              </a:rPr>
              <a:t>22 н</a:t>
            </a:r>
            <a:r>
              <a:rPr lang="ru-RU" sz="1600" b="1" dirty="0" smtClean="0">
                <a:latin typeface="Arial Black" panose="020B0A04020102020204" pitchFamily="34" charset="0"/>
                <a:cs typeface="Times New Roman" panose="02020603050405020304" pitchFamily="18" charset="0"/>
              </a:rPr>
              <a:t>оября 2019 г.</a:t>
            </a:r>
            <a:endParaRPr lang="ru-RU" sz="1600" b="1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альтернативный процесс 8"/>
          <p:cNvSpPr/>
          <p:nvPr/>
        </p:nvSpPr>
        <p:spPr>
          <a:xfrm>
            <a:off x="8460432" y="5740131"/>
            <a:ext cx="432048" cy="288032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>
                <a:solidFill>
                  <a:schemeClr val="bg1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28584" y="645333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949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82463"/>
            <a:ext cx="8229600" cy="133517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  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2.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Примеры завуалированных надписей о продаже наркотических средств (предложений о работе)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39127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24278" y="1208001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2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Объект 11" descr="C:\Users\ivastrelkova\AppData\Local\Microsoft\Windows\Temporary Internet Files\Content.Outlook\MGV3AZG8\05081e38f76de6288bed9a32ff84b184.jpg"/>
          <p:cNvPicPr>
            <a:picLocks noGrp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98" t="57527" b="22157"/>
          <a:stretch/>
        </p:blipFill>
        <p:spPr bwMode="auto">
          <a:xfrm>
            <a:off x="5042607" y="1313283"/>
            <a:ext cx="3744416" cy="25976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Рисунок 12" descr="C:\Users\ivastrelkova\AppData\Local\Microsoft\Windows\Temporary Internet Files\Content.Outlook\MGV3AZG8\Фото1.jpg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85" t="56006" r="41914" b="28175"/>
          <a:stretch/>
        </p:blipFill>
        <p:spPr bwMode="auto">
          <a:xfrm>
            <a:off x="5042607" y="4016207"/>
            <a:ext cx="3744416" cy="23301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Объект 14" descr="https://vmeste.permkrai.ru/program/data/images/comments/full/d1f5e829637c57d8c6cc99b534d19e34.jpg"/>
          <p:cNvPicPr>
            <a:picLocks noGrp="1"/>
          </p:cNvPicPr>
          <p:nvPr>
            <p:ph sz="half" idx="1"/>
          </p:nvPr>
        </p:nvPicPr>
        <p:blipFill rotWithShape="1">
          <a:blip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59" t="21252" r="22282" b="12903"/>
          <a:stretch/>
        </p:blipFill>
        <p:spPr bwMode="auto">
          <a:xfrm>
            <a:off x="160466" y="1313283"/>
            <a:ext cx="4627558" cy="496187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189902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4868" y="39356"/>
            <a:ext cx="8021628" cy="1323439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3.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АЛГОРИТМ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ДЕЙСТВИЙ ПРИ ОБНАРУЖЕНИИ ПРОНАРКОТИЧЕСКОЙ РЕКЛАМЫ</a:t>
            </a:r>
            <a:endParaRPr lang="ru-RU" sz="22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3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трелка вправо 9"/>
          <p:cNvSpPr/>
          <p:nvPr/>
        </p:nvSpPr>
        <p:spPr>
          <a:xfrm>
            <a:off x="413214" y="3285139"/>
            <a:ext cx="601654" cy="576064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1" name="Стрелка вправо 10"/>
          <p:cNvSpPr/>
          <p:nvPr/>
        </p:nvSpPr>
        <p:spPr>
          <a:xfrm>
            <a:off x="391729" y="2107737"/>
            <a:ext cx="601654" cy="576064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687147" y="1685984"/>
            <a:ext cx="7197068" cy="1277786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Произвести </a:t>
            </a:r>
            <a:r>
              <a:rPr lang="ru-RU" b="1" dirty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фото/видео фиксацию надписи, содержащей информацию о 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распространении наркотических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средств</a:t>
            </a:r>
            <a:r>
              <a:rPr lang="ru-RU" b="1" dirty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, </a:t>
            </a:r>
            <a:r>
              <a:rPr lang="ru-RU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уточнить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 адрес или точное место </a:t>
            </a:r>
            <a:r>
              <a:rPr lang="ru-RU" b="1" dirty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расположения 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Aharoni" panose="02010803020104030203" pitchFamily="2" charset="-79"/>
              </a:rPr>
              <a:t>объекта</a:t>
            </a:r>
            <a:endParaRPr lang="ru-RU" sz="1400" b="1" dirty="0">
              <a:effectLst/>
              <a:latin typeface="Arial Black" panose="020B0A04020102020204" pitchFamily="34" charset="0"/>
              <a:ea typeface="Calibri" panose="020F0502020204030204" pitchFamily="34" charset="0"/>
              <a:cs typeface="Aharoni" panose="02010803020104030203" pitchFamily="2" charset="-79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61434" y="3072240"/>
            <a:ext cx="7248493" cy="9233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Проинформировать отдел полиции для принятия мер по выявлению правонарушителя и привлечения его </a:t>
            </a:r>
            <a:br>
              <a:rPr lang="ru-RU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ответственности по статье 6.13 КоАП</a:t>
            </a:r>
            <a:endParaRPr lang="ru-RU" sz="1400" dirty="0">
              <a:effectLst/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687146" y="4104040"/>
            <a:ext cx="7197068" cy="934069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Принять </a:t>
            </a:r>
            <a:r>
              <a:rPr lang="ru-RU" dirty="0">
                <a:solidFill>
                  <a:schemeClr val="tx1"/>
                </a:solidFill>
                <a:latin typeface="Arial Black" panose="020B0A04020102020204" pitchFamily="34" charset="0"/>
              </a:rPr>
              <a:t>меры к удалению «стеновой рекламы» </a:t>
            </a:r>
            <a:endParaRPr lang="ru-RU" dirty="0" smtClean="0">
              <a:solidFill>
                <a:schemeClr val="tx1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1600" i="1" dirty="0">
                <a:solidFill>
                  <a:schemeClr val="tx1"/>
                </a:solidFill>
                <a:latin typeface="Arial Black" panose="020B0A04020102020204" pitchFamily="34" charset="0"/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 зависимости от </a:t>
            </a:r>
            <a:r>
              <a:rPr lang="ru-RU" sz="1600" i="1" dirty="0">
                <a:solidFill>
                  <a:schemeClr val="tx1"/>
                </a:solidFill>
                <a:latin typeface="Arial Black" panose="020B0A04020102020204" pitchFamily="34" charset="0"/>
              </a:rPr>
              <a:t>формы </a:t>
            </a:r>
            <a:r>
              <a:rPr lang="ru-RU" sz="16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собственности)</a:t>
            </a:r>
            <a:endParaRPr lang="ru-RU" sz="1600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15616" y="5360762"/>
            <a:ext cx="3168352" cy="914400"/>
          </a:xfrm>
          <a:prstGeom prst="round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solidFill>
                  <a:schemeClr val="tx1"/>
                </a:solidFill>
              </a:rPr>
              <a:t>Организовать работу по удалению (закрашиванию) «стеновой рекламы» 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72000" y="5238019"/>
            <a:ext cx="4176464" cy="1181398"/>
          </a:xfrm>
          <a:prstGeom prst="roundRect">
            <a:avLst>
              <a:gd name="adj" fmla="val 15191"/>
            </a:avLst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outerShdw blurRad="76200" dist="12700" dir="8100000" sy="-23000" kx="8004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Проинформировать собственника (отследить «обратную связь»); </a:t>
            </a:r>
          </a:p>
          <a:p>
            <a:pPr algn="ctr"/>
            <a:r>
              <a:rPr lang="ru-RU" sz="1600" b="1" i="1" dirty="0" smtClean="0">
                <a:solidFill>
                  <a:schemeClr val="tx1"/>
                </a:solidFill>
              </a:rPr>
              <a:t>При неисполнении привлечь собственника к административной ответственности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361593" y="4294944"/>
            <a:ext cx="601654" cy="576064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6804248" y="5038109"/>
            <a:ext cx="782044" cy="248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2987824" y="5038109"/>
            <a:ext cx="864096" cy="322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14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7"/>
            <a:ext cx="7776864" cy="13541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4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ПОКАЗАТЕЛИ РЕЗУЛЬТАТИВНОСТИ работы муниципальных образований</a:t>
            </a:r>
            <a:endParaRPr lang="ru-RU" sz="27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9963850"/>
              </p:ext>
            </p:extLst>
          </p:nvPr>
        </p:nvGraphicFramePr>
        <p:xfrm>
          <a:off x="467544" y="1844824"/>
          <a:ext cx="8352928" cy="4308237"/>
        </p:xfrm>
        <a:graphic>
          <a:graphicData uri="http://schemas.openxmlformats.org/drawingml/2006/table">
            <a:tbl>
              <a:tblPr/>
              <a:tblGrid>
                <a:gridCol w="460171"/>
                <a:gridCol w="2743725"/>
                <a:gridCol w="1584176"/>
                <a:gridCol w="1800200"/>
                <a:gridCol w="1764656"/>
              </a:tblGrid>
              <a:tr h="102734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№ п/п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Муниципальное образование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Выявлено фактов нанесения </a:t>
                      </a:r>
                      <a:r>
                        <a:rPr lang="ru-RU" sz="1200" b="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пронаркотической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рекламы 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Направлено уведомлений об устранении/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устранено нарушений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Вынесено протоколов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ст. 6.3. Закона Пермского края от 06.04.2015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№ 460-ПК</a:t>
                      </a: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8544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lvl="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Пермь</a:t>
                      </a:r>
                    </a:p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1278/1494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298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4310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 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Соликамский городской округ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44/44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2314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Чусовской муниципальный район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46/44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1778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/>
                        <a:t>   </a:t>
                      </a: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Чайковский</a:t>
                      </a:r>
                      <a:r>
                        <a:rPr lang="ru-RU" sz="1200" b="1" dirty="0" smtClean="0"/>
                        <a:t> городской округ</a:t>
                      </a:r>
                      <a:endParaRPr lang="ru-RU" sz="1200" b="1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                75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           0/75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                      -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24666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Нытвенский</a:t>
                      </a: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200" b="1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0/74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-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5143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Александровский муниципальный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р-н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37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3/37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</a:t>
                      </a: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-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996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г. Лысьва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22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8/22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-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07996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Добрянский</a:t>
                      </a: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15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0/15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-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10143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369888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Осинский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муниципальный район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                12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            0/12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/>
                        <a:t>                      -</a:t>
                      </a:r>
                      <a:endParaRPr lang="ru-RU" sz="1200" b="1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98001">
                <a:tc>
                  <a:txBody>
                    <a:bodyPr/>
                    <a:lstStyle/>
                    <a:p>
                      <a:pPr marL="0" marR="0" lvl="0" indent="0" algn="ctr" defTabSz="91407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Красновишерский</a:t>
                      </a: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муниципальный </a:t>
                      </a: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р-н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79375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5/5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Calibri" panose="020F0502020204030204" pitchFamily="34" charset="0"/>
                        </a:rPr>
                        <a:t>-</a:t>
                      </a:r>
                      <a:endParaRPr lang="ru-RU" sz="1200" b="1" dirty="0"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-1" y="1628800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4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98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727" y="-315416"/>
            <a:ext cx="8261226" cy="152341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5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.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АНАЛИЗ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РАБОТЫ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органов местного самоуправления за 9 мес. 2019 г.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60465" y="1236917"/>
            <a:ext cx="8964488" cy="1254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5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buNone/>
            </a:pPr>
            <a:endParaRPr lang="ru-RU" sz="20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512096" y="1948100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33515" y="3064143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33515" y="4235113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512096" y="5556767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96880" y="1404407"/>
            <a:ext cx="7344816" cy="1052556"/>
          </a:xfrm>
          <a:prstGeom prst="rect">
            <a:avLst/>
          </a:prstGeom>
          <a:gradFill>
            <a:gsLst>
              <a:gs pos="4000">
                <a:srgbClr val="B8CCE5"/>
              </a:gs>
              <a:gs pos="0">
                <a:schemeClr val="accent1">
                  <a:lumMod val="20000"/>
                  <a:lumOff val="80000"/>
                </a:schemeClr>
              </a:gs>
              <a:gs pos="8000">
                <a:schemeClr val="accent1">
                  <a:alpha val="13000"/>
                  <a:lumMod val="58000"/>
                  <a:lumOff val="4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0000" rtlCol="0" anchor="ctr">
            <a:normAutofit/>
          </a:bodyPr>
          <a:lstStyle/>
          <a:p>
            <a:pPr marL="533400" indent="0" algn="just">
              <a:buNone/>
            </a:pPr>
            <a:r>
              <a:rPr lang="ru-RU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Выявлено фактов нанесения надписей: </a:t>
            </a:r>
          </a:p>
          <a:p>
            <a:pPr marL="533400" indent="0" algn="just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ПК - 813; г. Пермь - 1702. </a:t>
            </a:r>
            <a:endParaRPr lang="ru-RU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30542" y="2714203"/>
            <a:ext cx="7283152" cy="93074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Направлено уведомлений собственникам:           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ПК - 163; г. Пермь - 1278.</a:t>
            </a:r>
            <a:endParaRPr lang="ru-RU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03648" y="3902186"/>
            <a:ext cx="7283152" cy="93908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sz="19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Устранено нарушений:                                               </a:t>
            </a:r>
            <a:r>
              <a:rPr lang="ru-RU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ПК - 812; г. Пермь - 1494.</a:t>
            </a:r>
            <a:endParaRPr lang="ru-RU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69632" y="5090170"/>
            <a:ext cx="7317168" cy="129323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contourW="12700">
            <a:bevelT prst="relaxedInset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533400" indent="0" algn="just">
              <a:buNone/>
            </a:pPr>
            <a:r>
              <a:rPr lang="ru-RU" sz="19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Составлено протоколов по ст. 6.3. Закона ПК </a:t>
            </a:r>
            <a:br>
              <a:rPr lang="ru-RU" sz="19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</a:br>
            <a:r>
              <a:rPr lang="ru-RU" sz="19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от 06.04.2015 № 460-ПК: </a:t>
            </a:r>
          </a:p>
          <a:p>
            <a:pPr marL="533400" indent="0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ПК – </a:t>
            </a:r>
            <a:r>
              <a:rPr lang="ru-RU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9 </a:t>
            </a:r>
            <a:r>
              <a:rPr lang="ru-RU" sz="2000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(Соликамск – 4; Чусовой – 5)</a:t>
            </a:r>
            <a:r>
              <a:rPr lang="ru-RU" sz="2000" b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;              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г. Пермь - 298.</a:t>
            </a:r>
            <a:endParaRPr lang="ru-RU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42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727" y="-315416"/>
            <a:ext cx="8261226" cy="1523417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cs typeface="Aharoni" panose="02010803020104030203" pitchFamily="2" charset="-79"/>
              </a:rPr>
              <a:t>6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cs typeface="Aharoni" panose="02010803020104030203" pitchFamily="2" charset="-79"/>
              </a:rPr>
              <a:t>.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П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ОЛОЖИТЕЛЬНЫЙ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ОПЫТ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60465" y="1201726"/>
            <a:ext cx="8964488" cy="1254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6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buNone/>
            </a:pPr>
            <a:endParaRPr lang="ru-RU" sz="20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5911" y="1175570"/>
            <a:ext cx="4188056" cy="5324535"/>
          </a:xfrm>
          <a:prstGeom prst="rect">
            <a:avLst/>
          </a:prstGeom>
          <a:gradFill>
            <a:gsLst>
              <a:gs pos="4000">
                <a:srgbClr val="B8CCE5"/>
              </a:gs>
              <a:gs pos="0">
                <a:schemeClr val="accent1">
                  <a:lumMod val="20000"/>
                  <a:lumOff val="80000"/>
                </a:schemeClr>
              </a:gs>
              <a:gs pos="8000">
                <a:schemeClr val="accent1">
                  <a:alpha val="13000"/>
                  <a:lumMod val="58000"/>
                  <a:lumOff val="4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Ins="180000" rtlCol="0" anchor="ctr">
            <a:spAutoFit/>
          </a:bodyPr>
          <a:lstStyle/>
          <a:p>
            <a:pPr marL="533400" indent="0" algn="just">
              <a:buNone/>
            </a:pPr>
            <a:r>
              <a:rPr lang="ru-RU" sz="2000" b="1" u="sng" dirty="0" smtClean="0">
                <a:solidFill>
                  <a:schemeClr val="tx1"/>
                </a:solidFill>
              </a:rPr>
              <a:t>Работа находится на  контроле прокуратуры:</a:t>
            </a:r>
          </a:p>
          <a:p>
            <a:pPr marL="533400" indent="0" algn="just">
              <a:buNone/>
            </a:pPr>
            <a:r>
              <a:rPr lang="ru-RU" sz="2000" b="1" i="1" dirty="0" smtClean="0">
                <a:solidFill>
                  <a:schemeClr val="tx1"/>
                </a:solidFill>
              </a:rPr>
              <a:t>1. Распоряжением </a:t>
            </a:r>
            <a:r>
              <a:rPr lang="ru-RU" sz="2000" b="1" i="1" dirty="0">
                <a:solidFill>
                  <a:schemeClr val="tx1"/>
                </a:solidFill>
              </a:rPr>
              <a:t>прокурора </a:t>
            </a: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rgbClr val="FF0000"/>
                </a:solidFill>
              </a:rPr>
              <a:t>г</a:t>
            </a:r>
            <a:r>
              <a:rPr lang="ru-RU" sz="2000" b="1" i="1" dirty="0">
                <a:solidFill>
                  <a:srgbClr val="FF0000"/>
                </a:solidFill>
              </a:rPr>
              <a:t>. Соликамска </a:t>
            </a:r>
            <a:r>
              <a:rPr lang="ru-RU" sz="2000" b="1" i="1" dirty="0">
                <a:solidFill>
                  <a:schemeClr val="tx1"/>
                </a:solidFill>
              </a:rPr>
              <a:t>от </a:t>
            </a:r>
            <a:r>
              <a:rPr lang="ru-RU" sz="2000" b="1" i="1" dirty="0" smtClean="0">
                <a:solidFill>
                  <a:schemeClr val="tx1"/>
                </a:solidFill>
              </a:rPr>
              <a:t>30.11.2016 </a:t>
            </a:r>
            <a:r>
              <a:rPr lang="ru-RU" sz="2000" b="1" i="1" dirty="0">
                <a:solidFill>
                  <a:schemeClr val="tx1"/>
                </a:solidFill>
              </a:rPr>
              <a:t>г. </a:t>
            </a:r>
            <a:r>
              <a:rPr lang="ru-RU" sz="2000" b="1" i="1" dirty="0" smtClean="0">
                <a:solidFill>
                  <a:schemeClr val="tx1"/>
                </a:solidFill>
              </a:rPr>
              <a:t/>
            </a:r>
            <a:br>
              <a:rPr lang="ru-RU" sz="2000" b="1" i="1" dirty="0" smtClean="0">
                <a:solidFill>
                  <a:schemeClr val="tx1"/>
                </a:solidFill>
              </a:rPr>
            </a:br>
            <a:r>
              <a:rPr lang="ru-RU" sz="2000" b="1" i="1" dirty="0" smtClean="0">
                <a:solidFill>
                  <a:schemeClr val="tx1"/>
                </a:solidFill>
              </a:rPr>
              <a:t>№ </a:t>
            </a:r>
            <a:r>
              <a:rPr lang="ru-RU" sz="2000" b="1" i="1" dirty="0">
                <a:solidFill>
                  <a:schemeClr val="tx1"/>
                </a:solidFill>
              </a:rPr>
              <a:t>18-р утвержден Порядок взаимодействия при обнаружении </a:t>
            </a:r>
            <a:r>
              <a:rPr lang="ru-RU" sz="2000" b="1" i="1" dirty="0" smtClean="0">
                <a:solidFill>
                  <a:schemeClr val="tx1"/>
                </a:solidFill>
              </a:rPr>
              <a:t>размещения уличной рекламы наркотических средств. </a:t>
            </a:r>
          </a:p>
          <a:p>
            <a:pPr marL="533400" indent="0" algn="just">
              <a:buNone/>
            </a:pPr>
            <a:r>
              <a:rPr lang="ru-RU" sz="2000" b="1" i="1" dirty="0" smtClean="0">
                <a:solidFill>
                  <a:schemeClr val="tx1"/>
                </a:solidFill>
              </a:rPr>
              <a:t>2. Глава </a:t>
            </a:r>
            <a:r>
              <a:rPr lang="ru-RU" sz="2000" b="1" i="1" dirty="0">
                <a:solidFill>
                  <a:srgbClr val="FF0000"/>
                </a:solidFill>
              </a:rPr>
              <a:t>Чусовского </a:t>
            </a:r>
            <a:r>
              <a:rPr lang="ru-RU" sz="2000" b="1" i="1" dirty="0" smtClean="0">
                <a:solidFill>
                  <a:srgbClr val="FF0000"/>
                </a:solidFill>
              </a:rPr>
              <a:t>района ежемесячно</a:t>
            </a:r>
            <a:r>
              <a:rPr lang="ru-RU" sz="2000" b="1" i="1" dirty="0" smtClean="0">
                <a:solidFill>
                  <a:schemeClr val="tx1"/>
                </a:solidFill>
              </a:rPr>
              <a:t> рассматривает вопрос противодействия антинаркотической рекламе </a:t>
            </a:r>
            <a:r>
              <a:rPr lang="ru-RU" sz="2000" b="1" i="1" dirty="0" smtClean="0">
                <a:solidFill>
                  <a:srgbClr val="FF0000"/>
                </a:solidFill>
              </a:rPr>
              <a:t>совместно с районным прокурором</a:t>
            </a:r>
            <a:r>
              <a:rPr lang="ru-RU" sz="2000" b="1" i="1" dirty="0" smtClean="0">
                <a:solidFill>
                  <a:schemeClr val="tx1"/>
                </a:solidFill>
              </a:rPr>
              <a:t>, руководством полиции, </a:t>
            </a:r>
            <a:r>
              <a:rPr lang="ru-RU" sz="2000" b="1" i="1" dirty="0" err="1" smtClean="0">
                <a:solidFill>
                  <a:schemeClr val="tx1"/>
                </a:solidFill>
              </a:rPr>
              <a:t>КДНиЗП</a:t>
            </a:r>
            <a:r>
              <a:rPr lang="ru-RU" sz="2000" b="1" i="1" dirty="0" smtClean="0">
                <a:solidFill>
                  <a:schemeClr val="tx1"/>
                </a:solidFill>
              </a:rPr>
              <a:t>, депутатами. </a:t>
            </a:r>
            <a:endParaRPr lang="ru-RU" sz="2000" b="1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19" name="Рисунок 18"/>
          <p:cNvPicPr/>
          <p:nvPr/>
        </p:nvPicPr>
        <p:blipFill rotWithShape="1">
          <a:blip r:embed="rId3"/>
          <a:srcRect l="17156" t="11913" r="35382"/>
          <a:stretch/>
        </p:blipFill>
        <p:spPr bwMode="auto">
          <a:xfrm>
            <a:off x="4348521" y="1175570"/>
            <a:ext cx="4692113" cy="52453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0862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727" y="-17960"/>
            <a:ext cx="8261226" cy="1225961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7.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ПОЛОЖИТЕЛЬНЫЙ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ОПЫТ РАБОТЫ Администрации г.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Перми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160465" y="1236917"/>
            <a:ext cx="8964488" cy="12549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7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/>
          </a:bodyPr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 smtClean="0"/>
          </a:p>
          <a:p>
            <a:pPr marL="533400" indent="0" algn="just">
              <a:spcBef>
                <a:spcPts val="1200"/>
              </a:spcBef>
              <a:spcAft>
                <a:spcPts val="1200"/>
              </a:spcAft>
              <a:buNone/>
            </a:pPr>
            <a:endParaRPr lang="ru-RU" sz="2000" b="1" dirty="0"/>
          </a:p>
          <a:p>
            <a:pPr marL="533400" indent="0" algn="just">
              <a:buNone/>
            </a:pPr>
            <a:endParaRPr lang="ru-RU" sz="2000" dirty="0"/>
          </a:p>
        </p:txBody>
      </p:sp>
      <p:sp>
        <p:nvSpPr>
          <p:cNvPr id="5" name="Стрелка вправо 4"/>
          <p:cNvSpPr/>
          <p:nvPr/>
        </p:nvSpPr>
        <p:spPr>
          <a:xfrm>
            <a:off x="529092" y="1762017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512096" y="3625453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29092" y="5394631"/>
            <a:ext cx="459504" cy="360040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396880" y="1391178"/>
            <a:ext cx="7344816" cy="1461758"/>
          </a:xfrm>
          <a:prstGeom prst="rect">
            <a:avLst/>
          </a:prstGeom>
          <a:gradFill>
            <a:gsLst>
              <a:gs pos="4000">
                <a:srgbClr val="B8CCE5"/>
              </a:gs>
              <a:gs pos="0">
                <a:schemeClr val="accent1">
                  <a:lumMod val="20000"/>
                  <a:lumOff val="80000"/>
                </a:schemeClr>
              </a:gs>
              <a:gs pos="8000">
                <a:schemeClr val="accent1">
                  <a:alpha val="13000"/>
                  <a:lumMod val="58000"/>
                  <a:lumOff val="42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bg1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180000" rtlCol="0" anchor="ctr">
            <a:normAutofit fontScale="55000" lnSpcReduction="20000"/>
          </a:bodyPr>
          <a:lstStyle/>
          <a:p>
            <a:pPr marL="533400" indent="0" algn="just">
              <a:buNone/>
            </a:pPr>
            <a:r>
              <a:rPr lang="ru-RU" sz="33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Прокуратурой г. Перми разработан алгоритм действий субъектов антинаркотической деятельности </a:t>
            </a:r>
            <a:r>
              <a:rPr lang="ru-RU" sz="20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</a:t>
            </a:r>
            <a:r>
              <a:rPr lang="ru-RU" sz="23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субъекты: органы прокуратуры, районные администрации, территориальные отделы полиции, в настоящее время проходит согласование включение территориальных подразделений </a:t>
            </a:r>
            <a:r>
              <a:rPr lang="ru-RU" sz="2300" i="1" dirty="0" err="1" smtClean="0">
                <a:solidFill>
                  <a:schemeClr val="tx1"/>
                </a:solidFill>
                <a:latin typeface="Arial Black" panose="020B0A04020102020204" pitchFamily="34" charset="0"/>
              </a:rPr>
              <a:t>Росгвардии</a:t>
            </a:r>
            <a:r>
              <a:rPr lang="ru-RU" sz="2300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 и МКУ Административно-техническая инспекция г. Перми)  </a:t>
            </a:r>
            <a:endParaRPr lang="ru-RU" sz="2300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430542" y="2994648"/>
            <a:ext cx="7283152" cy="1799117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На территории Свердловского района реализуется пилотный проект </a:t>
            </a:r>
            <a:r>
              <a:rPr lang="ru-RU" sz="1600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(территория разделена на 33 участка, еженедельно проводятся рейды совместно с ТОС, ведется реестр сведений). Результат - </a:t>
            </a:r>
            <a:r>
              <a:rPr lang="ru-RU" sz="16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из 298 протоколов </a:t>
            </a:r>
            <a:r>
              <a:rPr lang="ru-RU" sz="1600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по ст. 6.3 Закона № 460-ПК </a:t>
            </a:r>
            <a:r>
              <a:rPr lang="ru-RU" sz="1600" b="1" i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152 протокола составлено в Свердловском районе. </a:t>
            </a:r>
            <a:endParaRPr lang="ru-RU" sz="1600" b="1" i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38561" y="5085184"/>
            <a:ext cx="7283152" cy="1189978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33400" lvl="0" indent="0" algn="just">
              <a:spcBef>
                <a:spcPts val="1200"/>
              </a:spcBef>
              <a:spcAft>
                <a:spcPts val="1200"/>
              </a:spcAft>
              <a:buNone/>
            </a:pPr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При проведении ОПМ совместно </a:t>
            </a:r>
            <a:b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 сотрудниками полиции  принимают участие: </a:t>
            </a:r>
            <a:r>
              <a:rPr lang="ru-RU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сотрудники администрации, </a:t>
            </a:r>
            <a:r>
              <a:rPr lang="ru-RU" b="1" i="1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УК</a:t>
            </a:r>
            <a:r>
              <a:rPr lang="ru-RU" b="1" i="1" dirty="0">
                <a:solidFill>
                  <a:schemeClr val="tx1"/>
                </a:solidFill>
                <a:latin typeface="Arial Black" panose="020B0A04020102020204" pitchFamily="34" charset="0"/>
              </a:rPr>
              <a:t>, ТСЖ, волонтеры, НКО, дружинники.</a:t>
            </a:r>
            <a:r>
              <a:rPr lang="ru-RU" b="1" i="1" dirty="0">
                <a:solidFill>
                  <a:srgbClr val="FF0000"/>
                </a:solidFill>
                <a:latin typeface="Arial Black" panose="020B0A0402010202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14457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2478</TotalTime>
  <Words>444</Words>
  <Application>Microsoft Office PowerPoint</Application>
  <PresentationFormat>Экран (4:3)</PresentationFormat>
  <Paragraphs>116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        Об опыте и результатах работы субъектов профилактики с управляющими компаниями, товариществами собственников жилья и собственниками зданий (сооружений) по уничтожению нанесенных на фасады изображений, содержащих незаконную информацию о способах приобретения наркотических средств и психотропных веществ.</vt:lpstr>
      <vt:lpstr>      2. Примеры завуалированных надписей о продаже наркотических средств (предложений о работе)   </vt:lpstr>
      <vt:lpstr>3. АЛГОРИТМ  ДЕЙСТВИЙ ПРИ ОБНАРУЖЕНИИ ПРОНАРКОТИЧЕСКОЙ РЕКЛАМЫ</vt:lpstr>
      <vt:lpstr>4.  ПОКАЗАТЕЛИ РЕЗУЛЬТАТИВНОСТИ работы муниципальных образований</vt:lpstr>
      <vt:lpstr> 5. АНАЛИЗ РАБОТЫ   органов местного самоуправления за 9 мес. 2019 г. </vt:lpstr>
      <vt:lpstr> 6. ПОЛОЖИТЕЛЬНЫЙ ОПЫТ</vt:lpstr>
      <vt:lpstr>7. ПОЛОЖИТЕЛЬНЫЙ ОПЫТ РАБОТЫ Администрации г. Перми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Комлева Елена Вячеславовна</dc:creator>
  <cp:lastModifiedBy>Зюкина Елена Владимировна</cp:lastModifiedBy>
  <cp:revision>184</cp:revision>
  <cp:lastPrinted>2019-09-18T09:59:29Z</cp:lastPrinted>
  <dcterms:created xsi:type="dcterms:W3CDTF">2018-06-27T05:11:11Z</dcterms:created>
  <dcterms:modified xsi:type="dcterms:W3CDTF">2019-11-20T09:08:36Z</dcterms:modified>
</cp:coreProperties>
</file>