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453" r:id="rId3"/>
    <p:sldId id="531" r:id="rId4"/>
    <p:sldId id="424" r:id="rId5"/>
    <p:sldId id="434" r:id="rId6"/>
    <p:sldId id="560" r:id="rId7"/>
    <p:sldId id="261" r:id="rId8"/>
    <p:sldId id="562" r:id="rId9"/>
    <p:sldId id="561" r:id="rId10"/>
    <p:sldId id="457" r:id="rId11"/>
    <p:sldId id="458" r:id="rId12"/>
    <p:sldId id="5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Отравления наркотиками со смертельным исходом </a:t>
            </a:r>
          </a:p>
          <a:p>
            <a:pPr>
              <a:defRPr/>
            </a:pPr>
            <a:r>
              <a:rPr lang="ru-RU" sz="1400" b="1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(показатель на 100 тыс. нас.)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6588951557861326E-2"/>
          <c:y val="0.24239125554554997"/>
          <c:w val="0.94682209688427732"/>
          <c:h val="0.611449352832095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ПК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3.8</c:v>
                </c:pt>
                <c:pt idx="1">
                  <c:v>2</c:v>
                </c:pt>
                <c:pt idx="2">
                  <c:v>1.6</c:v>
                </c:pt>
                <c:pt idx="3">
                  <c:v>1.7</c:v>
                </c:pt>
                <c:pt idx="4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4-428A-801D-1429D294CD2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ПФО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2.4</c:v>
                </c:pt>
                <c:pt idx="1">
                  <c:v>1.7</c:v>
                </c:pt>
                <c:pt idx="2">
                  <c:v>1.3</c:v>
                </c:pt>
                <c:pt idx="3">
                  <c:v>1.6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34-428A-801D-1429D294CD2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РФ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4</c:v>
                </c:pt>
                <c:pt idx="1">
                  <c:v>3.3</c:v>
                </c:pt>
                <c:pt idx="2">
                  <c:v>2.2999999999999998</c:v>
                </c:pt>
                <c:pt idx="3">
                  <c:v>2.8</c:v>
                </c:pt>
                <c:pt idx="4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34-428A-801D-1429D294CD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85238472"/>
        <c:axId val="285239256"/>
      </c:barChart>
      <c:catAx>
        <c:axId val="28523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39256"/>
        <c:crosses val="autoZero"/>
        <c:auto val="1"/>
        <c:lblAlgn val="ctr"/>
        <c:lblOffset val="100"/>
        <c:noMultiLvlLbl val="0"/>
      </c:catAx>
      <c:valAx>
        <c:axId val="2852392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8523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82607780418274468"/>
          <c:y val="0.11605888940606406"/>
          <c:w val="0.15941913133114913"/>
          <c:h val="0.29741908082468138"/>
        </c:manualLayout>
      </c:layout>
      <c:overlay val="0"/>
      <c:spPr>
        <a:noFill/>
        <a:ln>
          <a:solidFill>
            <a:schemeClr val="accent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Заболеваемость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алкоголизмом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городских округах и сельских территориях</a:t>
            </a:r>
          </a:p>
        </c:rich>
      </c:tx>
      <c:layout>
        <c:manualLayout>
          <c:xMode val="edge"/>
          <c:yMode val="edge"/>
          <c:x val="0.1084934635654955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369865085222814"/>
          <c:y val="0.22098900892437764"/>
          <c:w val="0.82034380912843685"/>
          <c:h val="0.665877689055894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>
                  <c:v>73.724030408141061</c:v>
                </c:pt>
                <c:pt idx="1">
                  <c:v>69.836048454469505</c:v>
                </c:pt>
                <c:pt idx="2">
                  <c:v>91.566356994334328</c:v>
                </c:pt>
                <c:pt idx="3">
                  <c:v>67.217785625426387</c:v>
                </c:pt>
                <c:pt idx="4">
                  <c:v>62.467213514645849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27-4F7C-9E0C-579487CC8AA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3.0364483787038736E-3"/>
                  <c:y val="-2.5348061821328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127-4F7C-9E0C-579487CC8AA4}"/>
                </c:ext>
              </c:extLst>
            </c:dLbl>
            <c:dLbl>
              <c:idx val="4"/>
              <c:layout>
                <c:manualLayout>
                  <c:x val="1.5182241893519645E-2"/>
                  <c:y val="-3.1685077276660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127-4F7C-9E0C-579487CC8A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Лист1!$C$2:$C$6</c:f>
              <c:numCache>
                <c:formatCode>0.0</c:formatCode>
                <c:ptCount val="5"/>
                <c:pt idx="0">
                  <c:v>123.62193828128603</c:v>
                </c:pt>
                <c:pt idx="1">
                  <c:v>109.41936443777665</c:v>
                </c:pt>
                <c:pt idx="2">
                  <c:v>102.73796681563672</c:v>
                </c:pt>
                <c:pt idx="3">
                  <c:v>83.780029659696481</c:v>
                </c:pt>
                <c:pt idx="4">
                  <c:v>75.289937137627803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27-4F7C-9E0C-579487CC8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626192"/>
        <c:axId val="340346264"/>
      </c:barChart>
      <c:catAx>
        <c:axId val="315626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46264"/>
        <c:crosses val="autoZero"/>
        <c:auto val="1"/>
        <c:lblAlgn val="ctr"/>
        <c:lblOffset val="100"/>
        <c:noMultiLvlLbl val="0"/>
      </c:catAx>
      <c:valAx>
        <c:axId val="34034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62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6395917122408299"/>
          <c:y val="0.23179505193857786"/>
          <c:w val="0.29801473657734406"/>
          <c:h val="0.129680285095838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Заболеваемость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наркоманией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городских округах и сельских территориях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369865085222814"/>
          <c:y val="0.22098900892437764"/>
          <c:w val="0.82034380912843685"/>
          <c:h val="0.616967892752473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Город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>
                  <c:v>6.8486804204284049</c:v>
                </c:pt>
                <c:pt idx="1">
                  <c:v>6.7777617119722384</c:v>
                </c:pt>
                <c:pt idx="2">
                  <c:v>11.998004014060255</c:v>
                </c:pt>
                <c:pt idx="3">
                  <c:v>14.797945342911031</c:v>
                </c:pt>
                <c:pt idx="4">
                  <c:v>13.982194329365173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CD-415D-8D4A-9F86AB4167B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Село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Лист1!$C$2:$C$6</c:f>
              <c:numCache>
                <c:formatCode>0.0</c:formatCode>
                <c:ptCount val="5"/>
                <c:pt idx="0">
                  <c:v>5.2277934099051313</c:v>
                </c:pt>
                <c:pt idx="1">
                  <c:v>2.9447137738211846</c:v>
                </c:pt>
                <c:pt idx="2">
                  <c:v>5.6038890990347303</c:v>
                </c:pt>
                <c:pt idx="3">
                  <c:v>5.9507310786326473</c:v>
                </c:pt>
                <c:pt idx="4">
                  <c:v>4.4102892047145987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CD-415D-8D4A-9F86AB416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0345480"/>
        <c:axId val="340349400"/>
      </c:barChart>
      <c:catAx>
        <c:axId val="340345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49400"/>
        <c:crosses val="autoZero"/>
        <c:auto val="1"/>
        <c:lblAlgn val="ctr"/>
        <c:lblOffset val="100"/>
        <c:noMultiLvlLbl val="0"/>
      </c:catAx>
      <c:valAx>
        <c:axId val="34034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345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8688655972311421E-2"/>
          <c:y val="0.25035527091091841"/>
          <c:w val="0.29471339703076344"/>
          <c:h val="0.121995607271894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48E39D-168B-4A86-9B9E-D4E030EB5BA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A57ECC-3250-4A5A-8DFA-28D082D10182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600" b="1" dirty="0">
              <a:solidFill>
                <a:schemeClr val="bg1"/>
              </a:solidFill>
            </a:rPr>
            <a:t>Профилактика</a:t>
          </a:r>
        </a:p>
      </dgm:t>
    </dgm:pt>
    <dgm:pt modelId="{87445CA5-3BB9-413B-970D-9B525A3307A9}" type="parTrans" cxnId="{99CA2977-8C77-4831-8DFD-DF82BDAA4B12}">
      <dgm:prSet/>
      <dgm:spPr/>
      <dgm:t>
        <a:bodyPr/>
        <a:lstStyle/>
        <a:p>
          <a:endParaRPr lang="ru-RU"/>
        </a:p>
      </dgm:t>
    </dgm:pt>
    <dgm:pt modelId="{5141F6B2-FC94-4586-AF4A-E34FB7CAE202}" type="sibTrans" cxnId="{99CA2977-8C77-4831-8DFD-DF82BDAA4B12}">
      <dgm:prSet/>
      <dgm:spPr/>
      <dgm:t>
        <a:bodyPr/>
        <a:lstStyle/>
        <a:p>
          <a:endParaRPr lang="ru-RU"/>
        </a:p>
      </dgm:t>
    </dgm:pt>
    <dgm:pt modelId="{BD1EB063-CE83-4010-9136-A9BD39A6D096}">
      <dgm:prSet phldrT="[Текст]" custT="1"/>
      <dgm:spPr/>
      <dgm:t>
        <a:bodyPr/>
        <a:lstStyle/>
        <a:p>
          <a:r>
            <a:rPr lang="ru-RU" sz="1500" b="1" dirty="0"/>
            <a:t>Создание безопасной благоприятной среды, развитие и поддержка культурных программ (интерактивных), спорта, в т.ч. дворового (доступных спортивных сооружений), семейных досуговых программ, дворовых клубов, мест отдыха для подростков </a:t>
          </a:r>
          <a:r>
            <a:rPr lang="ru-RU" sz="1500" b="1"/>
            <a:t>и молодежи. </a:t>
          </a:r>
          <a:endParaRPr lang="ru-RU" sz="1500" b="1" dirty="0"/>
        </a:p>
      </dgm:t>
    </dgm:pt>
    <dgm:pt modelId="{01C40421-8948-4F04-BFCF-5B1B23440C54}" type="parTrans" cxnId="{720D95EE-8F54-4C31-90AF-80A578D99F02}">
      <dgm:prSet/>
      <dgm:spPr/>
      <dgm:t>
        <a:bodyPr/>
        <a:lstStyle/>
        <a:p>
          <a:endParaRPr lang="ru-RU"/>
        </a:p>
      </dgm:t>
    </dgm:pt>
    <dgm:pt modelId="{D3A6B50B-255A-47CE-864E-4C001B80A9CA}" type="sibTrans" cxnId="{720D95EE-8F54-4C31-90AF-80A578D99F02}">
      <dgm:prSet/>
      <dgm:spPr/>
      <dgm:t>
        <a:bodyPr/>
        <a:lstStyle/>
        <a:p>
          <a:endParaRPr lang="ru-RU"/>
        </a:p>
      </dgm:t>
    </dgm:pt>
    <dgm:pt modelId="{F2490E6D-1749-4818-B75B-D8B9F397CE6D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dirty="0">
              <a:solidFill>
                <a:schemeClr val="bg1"/>
              </a:solidFill>
            </a:rPr>
            <a:t>Выявление и информирование</a:t>
          </a:r>
        </a:p>
      </dgm:t>
    </dgm:pt>
    <dgm:pt modelId="{437356B7-7978-4012-ACE2-AD2C300A5599}" type="parTrans" cxnId="{D569BBAB-E89F-4892-A1ED-4E3E6C3C509D}">
      <dgm:prSet/>
      <dgm:spPr/>
      <dgm:t>
        <a:bodyPr/>
        <a:lstStyle/>
        <a:p>
          <a:endParaRPr lang="ru-RU"/>
        </a:p>
      </dgm:t>
    </dgm:pt>
    <dgm:pt modelId="{F90AB065-DD14-4118-B153-7A4208BD1337}" type="sibTrans" cxnId="{D569BBAB-E89F-4892-A1ED-4E3E6C3C509D}">
      <dgm:prSet/>
      <dgm:spPr/>
      <dgm:t>
        <a:bodyPr/>
        <a:lstStyle/>
        <a:p>
          <a:endParaRPr lang="ru-RU"/>
        </a:p>
      </dgm:t>
    </dgm:pt>
    <dgm:pt modelId="{8270F41E-76E7-49E1-8F50-0B727E658682}">
      <dgm:prSet phldrT="[Текст]" custT="1"/>
      <dgm:spPr/>
      <dgm:t>
        <a:bodyPr/>
        <a:lstStyle/>
        <a:p>
          <a:r>
            <a:rPr lang="ru-RU" sz="1500" b="1" dirty="0"/>
            <a:t>Консультативные центры (ТОС, общественные центры и т.п.)</a:t>
          </a:r>
        </a:p>
      </dgm:t>
    </dgm:pt>
    <dgm:pt modelId="{184B7C15-7A24-4067-A65A-F2CB64404D87}" type="parTrans" cxnId="{2951A4A9-4CDA-464E-A73B-85680760F2C4}">
      <dgm:prSet/>
      <dgm:spPr/>
      <dgm:t>
        <a:bodyPr/>
        <a:lstStyle/>
        <a:p>
          <a:endParaRPr lang="ru-RU"/>
        </a:p>
      </dgm:t>
    </dgm:pt>
    <dgm:pt modelId="{7E13E9D8-613B-407E-A6EA-84E6EF4AD2C5}" type="sibTrans" cxnId="{2951A4A9-4CDA-464E-A73B-85680760F2C4}">
      <dgm:prSet/>
      <dgm:spPr/>
      <dgm:t>
        <a:bodyPr/>
        <a:lstStyle/>
        <a:p>
          <a:endParaRPr lang="ru-RU"/>
        </a:p>
      </dgm:t>
    </dgm:pt>
    <dgm:pt modelId="{D0BA36F3-21A5-4AF5-806A-B735EA0820BD}">
      <dgm:prSet phldrT="[Текст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sz="1400" b="1" dirty="0">
              <a:solidFill>
                <a:schemeClr val="bg1"/>
              </a:solidFill>
            </a:rPr>
            <a:t>Лечение</a:t>
          </a:r>
        </a:p>
        <a:p>
          <a:r>
            <a:rPr lang="ru-RU" sz="1400" b="1" dirty="0">
              <a:solidFill>
                <a:schemeClr val="bg1"/>
              </a:solidFill>
            </a:rPr>
            <a:t>сопровождение</a:t>
          </a:r>
        </a:p>
      </dgm:t>
    </dgm:pt>
    <dgm:pt modelId="{CED8BBA3-FDAC-4604-9554-F796AD0DA027}" type="parTrans" cxnId="{04FCCFAA-BFCC-4BAE-BCBE-CE67B1D68000}">
      <dgm:prSet/>
      <dgm:spPr/>
      <dgm:t>
        <a:bodyPr/>
        <a:lstStyle/>
        <a:p>
          <a:endParaRPr lang="ru-RU"/>
        </a:p>
      </dgm:t>
    </dgm:pt>
    <dgm:pt modelId="{C95A7987-027A-4620-B984-FE89098706A4}" type="sibTrans" cxnId="{04FCCFAA-BFCC-4BAE-BCBE-CE67B1D68000}">
      <dgm:prSet/>
      <dgm:spPr/>
      <dgm:t>
        <a:bodyPr/>
        <a:lstStyle/>
        <a:p>
          <a:endParaRPr lang="ru-RU"/>
        </a:p>
      </dgm:t>
    </dgm:pt>
    <dgm:pt modelId="{3A24C3A1-DB6F-47E8-B23C-08FCFAAED27D}">
      <dgm:prSet phldrT="[Текст]" custT="1"/>
      <dgm:spPr/>
      <dgm:t>
        <a:bodyPr/>
        <a:lstStyle/>
        <a:p>
          <a:r>
            <a:rPr lang="ru-RU" sz="1800" b="1" dirty="0"/>
            <a:t>Оказание комплексной помощи (медицинской, правовой, психологической, социальной и т.д.)</a:t>
          </a:r>
        </a:p>
      </dgm:t>
    </dgm:pt>
    <dgm:pt modelId="{937A1AF1-54C0-4BF7-BA13-7B91B374DD62}" type="parTrans" cxnId="{BE0F11AF-5538-4AA2-A566-FBEC389E313C}">
      <dgm:prSet/>
      <dgm:spPr/>
      <dgm:t>
        <a:bodyPr/>
        <a:lstStyle/>
        <a:p>
          <a:endParaRPr lang="ru-RU"/>
        </a:p>
      </dgm:t>
    </dgm:pt>
    <dgm:pt modelId="{D15BCBC3-E833-454F-9CEC-5D1E29B0747F}" type="sibTrans" cxnId="{BE0F11AF-5538-4AA2-A566-FBEC389E313C}">
      <dgm:prSet/>
      <dgm:spPr/>
      <dgm:t>
        <a:bodyPr/>
        <a:lstStyle/>
        <a:p>
          <a:endParaRPr lang="ru-RU"/>
        </a:p>
      </dgm:t>
    </dgm:pt>
    <dgm:pt modelId="{47FE75AD-B1A3-401D-89CD-C8462C41768F}">
      <dgm:prSet phldrT="[Текст]" custT="1"/>
      <dgm:spPr/>
      <dgm:t>
        <a:bodyPr/>
        <a:lstStyle/>
        <a:p>
          <a:r>
            <a:rPr lang="ru-RU" sz="1800" b="1" dirty="0"/>
            <a:t>Поддержание Результата </a:t>
          </a:r>
        </a:p>
      </dgm:t>
    </dgm:pt>
    <dgm:pt modelId="{D5960184-A8B1-4E86-BD7B-2B889FE36A4F}" type="parTrans" cxnId="{96F60DFC-01C2-409B-BE37-BD227B7C79B3}">
      <dgm:prSet/>
      <dgm:spPr/>
      <dgm:t>
        <a:bodyPr/>
        <a:lstStyle/>
        <a:p>
          <a:endParaRPr lang="ru-RU"/>
        </a:p>
      </dgm:t>
    </dgm:pt>
    <dgm:pt modelId="{4A6B0CCC-293B-46AA-8879-948390E1DACD}" type="sibTrans" cxnId="{96F60DFC-01C2-409B-BE37-BD227B7C79B3}">
      <dgm:prSet/>
      <dgm:spPr/>
      <dgm:t>
        <a:bodyPr/>
        <a:lstStyle/>
        <a:p>
          <a:endParaRPr lang="ru-RU"/>
        </a:p>
      </dgm:t>
    </dgm:pt>
    <dgm:pt modelId="{4AD8904F-23D8-460C-9098-CA9328B20638}">
      <dgm:prSet custT="1"/>
      <dgm:spPr/>
      <dgm:t>
        <a:bodyPr/>
        <a:lstStyle/>
        <a:p>
          <a:r>
            <a:rPr lang="ru-RU" sz="1500" b="1" dirty="0"/>
            <a:t>Социальная уличная работа</a:t>
          </a:r>
        </a:p>
      </dgm:t>
    </dgm:pt>
    <dgm:pt modelId="{9A2BE9EF-E914-4E56-8E32-FF4051C6B906}" type="parTrans" cxnId="{A9FC3A89-6537-4AB0-A634-B439F5E22342}">
      <dgm:prSet/>
      <dgm:spPr/>
      <dgm:t>
        <a:bodyPr/>
        <a:lstStyle/>
        <a:p>
          <a:endParaRPr lang="ru-RU"/>
        </a:p>
      </dgm:t>
    </dgm:pt>
    <dgm:pt modelId="{2E1FDB9E-AF1C-4130-8036-B4FC18258398}" type="sibTrans" cxnId="{A9FC3A89-6537-4AB0-A634-B439F5E22342}">
      <dgm:prSet/>
      <dgm:spPr/>
      <dgm:t>
        <a:bodyPr/>
        <a:lstStyle/>
        <a:p>
          <a:endParaRPr lang="ru-RU"/>
        </a:p>
      </dgm:t>
    </dgm:pt>
    <dgm:pt modelId="{B5FB5D8F-3326-4C78-A3F7-D40F0DED49A4}">
      <dgm:prSet custT="1"/>
      <dgm:spPr/>
      <dgm:t>
        <a:bodyPr/>
        <a:lstStyle/>
        <a:p>
          <a:r>
            <a:rPr lang="ru-RU" sz="1500" b="1" dirty="0"/>
            <a:t>Скрининговые обследования (образовательные организации, трудовые коллективы, </a:t>
          </a:r>
          <a:r>
            <a:rPr lang="ru-RU" sz="1500" b="1" dirty="0" err="1"/>
            <a:t>медорганизации</a:t>
          </a:r>
          <a:r>
            <a:rPr lang="ru-RU" sz="1500" b="1" dirty="0"/>
            <a:t>)</a:t>
          </a:r>
        </a:p>
      </dgm:t>
    </dgm:pt>
    <dgm:pt modelId="{A701D264-F559-4C50-A280-B33E25C84877}" type="parTrans" cxnId="{2D201431-2AA2-4D4E-A33E-329A07187AFB}">
      <dgm:prSet/>
      <dgm:spPr/>
      <dgm:t>
        <a:bodyPr/>
        <a:lstStyle/>
        <a:p>
          <a:endParaRPr lang="ru-RU"/>
        </a:p>
      </dgm:t>
    </dgm:pt>
    <dgm:pt modelId="{98D55E6D-2DF8-47D1-9B2D-A07FE4847A93}" type="sibTrans" cxnId="{2D201431-2AA2-4D4E-A33E-329A07187AFB}">
      <dgm:prSet/>
      <dgm:spPr/>
      <dgm:t>
        <a:bodyPr/>
        <a:lstStyle/>
        <a:p>
          <a:endParaRPr lang="ru-RU"/>
        </a:p>
      </dgm:t>
    </dgm:pt>
    <dgm:pt modelId="{03275EFD-81A4-4A09-AE4F-FAAC15F97F56}">
      <dgm:prSet custT="1"/>
      <dgm:spPr/>
      <dgm:t>
        <a:bodyPr/>
        <a:lstStyle/>
        <a:p>
          <a:r>
            <a:rPr lang="ru-RU" sz="1500" b="1" dirty="0"/>
            <a:t>Рейды, операции</a:t>
          </a:r>
        </a:p>
      </dgm:t>
    </dgm:pt>
    <dgm:pt modelId="{9CF16907-CF82-4E88-B166-DB3E588C1B7D}" type="parTrans" cxnId="{7E604C45-139C-41D9-AF3D-5B3DD08342D1}">
      <dgm:prSet/>
      <dgm:spPr/>
      <dgm:t>
        <a:bodyPr/>
        <a:lstStyle/>
        <a:p>
          <a:endParaRPr lang="ru-RU"/>
        </a:p>
      </dgm:t>
    </dgm:pt>
    <dgm:pt modelId="{C5E163B9-C164-49A8-A6EF-7CA19C75E538}" type="sibTrans" cxnId="{7E604C45-139C-41D9-AF3D-5B3DD08342D1}">
      <dgm:prSet/>
      <dgm:spPr/>
      <dgm:t>
        <a:bodyPr/>
        <a:lstStyle/>
        <a:p>
          <a:endParaRPr lang="ru-RU"/>
        </a:p>
      </dgm:t>
    </dgm:pt>
    <dgm:pt modelId="{CEC6EE37-0B50-4E07-BCB7-8BCCF59010DF}">
      <dgm:prSet custT="1"/>
      <dgm:spPr/>
      <dgm:t>
        <a:bodyPr/>
        <a:lstStyle/>
        <a:p>
          <a:r>
            <a:rPr lang="ru-RU" sz="1500" b="1" dirty="0"/>
            <a:t>СМИ – о местах оказания помощи</a:t>
          </a:r>
        </a:p>
      </dgm:t>
    </dgm:pt>
    <dgm:pt modelId="{97B05F4F-7947-4B3B-9633-5CC2526019CD}" type="parTrans" cxnId="{1BF214A4-CAD6-4AA2-9B71-0E1F1778C0DB}">
      <dgm:prSet/>
      <dgm:spPr/>
      <dgm:t>
        <a:bodyPr/>
        <a:lstStyle/>
        <a:p>
          <a:endParaRPr lang="ru-RU"/>
        </a:p>
      </dgm:t>
    </dgm:pt>
    <dgm:pt modelId="{1BA9E97F-446E-4966-BC80-670E3BE496B3}" type="sibTrans" cxnId="{1BF214A4-CAD6-4AA2-9B71-0E1F1778C0DB}">
      <dgm:prSet/>
      <dgm:spPr/>
      <dgm:t>
        <a:bodyPr/>
        <a:lstStyle/>
        <a:p>
          <a:endParaRPr lang="ru-RU"/>
        </a:p>
      </dgm:t>
    </dgm:pt>
    <dgm:pt modelId="{864DD24A-C4E7-40B6-8422-A2D4E3E8E1EF}">
      <dgm:prSet phldrT="[Текст]" custT="1"/>
      <dgm:spPr/>
      <dgm:t>
        <a:bodyPr/>
        <a:lstStyle/>
        <a:p>
          <a:r>
            <a:rPr lang="ru-RU" sz="1500" b="1" dirty="0"/>
            <a:t> Информационные кампании в СМИ для повышения осведомленности населения о последствиях потребления ПАВ, о существующих профилактических программах </a:t>
          </a:r>
          <a:r>
            <a:rPr lang="ru-RU" sz="1500" b="1" dirty="0">
              <a:solidFill>
                <a:srgbClr val="C00000"/>
              </a:solidFill>
            </a:rPr>
            <a:t>(ОБУЧЕНИЕ СМИ)</a:t>
          </a:r>
        </a:p>
      </dgm:t>
    </dgm:pt>
    <dgm:pt modelId="{AA2AF03E-FFC4-48C7-B46A-FB8DF52B0F3D}" type="parTrans" cxnId="{517C9EF6-6079-4FB0-A546-16AF08293D36}">
      <dgm:prSet/>
      <dgm:spPr/>
      <dgm:t>
        <a:bodyPr/>
        <a:lstStyle/>
        <a:p>
          <a:endParaRPr lang="ru-RU"/>
        </a:p>
      </dgm:t>
    </dgm:pt>
    <dgm:pt modelId="{8E0A0EEF-BCD2-4010-977D-C91833920108}" type="sibTrans" cxnId="{517C9EF6-6079-4FB0-A546-16AF08293D36}">
      <dgm:prSet/>
      <dgm:spPr/>
      <dgm:t>
        <a:bodyPr/>
        <a:lstStyle/>
        <a:p>
          <a:endParaRPr lang="ru-RU"/>
        </a:p>
      </dgm:t>
    </dgm:pt>
    <dgm:pt modelId="{F0E15AE6-0DFC-4012-B841-4E8AAC1A91D4}">
      <dgm:prSet phldrT="[Текст]" custT="1"/>
      <dgm:spPr/>
      <dgm:t>
        <a:bodyPr/>
        <a:lstStyle/>
        <a:p>
          <a:pPr>
            <a:buClr>
              <a:srgbClr val="C00000"/>
            </a:buClr>
            <a:buFont typeface="Wingdings" panose="05000000000000000000" pitchFamily="2" charset="2"/>
            <a:buChar char="Ø"/>
          </a:pPr>
          <a:r>
            <a:rPr lang="ru-RU" sz="1500" b="1" dirty="0"/>
            <a:t>Обучающие программы для специалистов системы профилактики</a:t>
          </a:r>
        </a:p>
      </dgm:t>
    </dgm:pt>
    <dgm:pt modelId="{2BD16497-3F48-4A9D-A252-C60CC5F4F4A5}" type="parTrans" cxnId="{A139114D-6163-49FC-958F-5DE5499E1C5C}">
      <dgm:prSet/>
      <dgm:spPr/>
      <dgm:t>
        <a:bodyPr/>
        <a:lstStyle/>
        <a:p>
          <a:endParaRPr lang="ru-RU"/>
        </a:p>
      </dgm:t>
    </dgm:pt>
    <dgm:pt modelId="{C912A910-7221-4F77-9B8E-A33D4F456497}" type="sibTrans" cxnId="{A139114D-6163-49FC-958F-5DE5499E1C5C}">
      <dgm:prSet/>
      <dgm:spPr/>
      <dgm:t>
        <a:bodyPr/>
        <a:lstStyle/>
        <a:p>
          <a:endParaRPr lang="ru-RU"/>
        </a:p>
      </dgm:t>
    </dgm:pt>
    <dgm:pt modelId="{804C45E2-8AE3-46D7-BF08-EA3EF7304E65}">
      <dgm:prSet phldrT="[Текст]" custT="1"/>
      <dgm:spPr/>
      <dgm:t>
        <a:bodyPr/>
        <a:lstStyle/>
        <a:p>
          <a:r>
            <a:rPr lang="ru-RU" sz="1500" b="1" dirty="0"/>
            <a:t>Культурные десанты в сельскую местность, поддержка спорта и досуговых программ на селе</a:t>
          </a:r>
        </a:p>
      </dgm:t>
    </dgm:pt>
    <dgm:pt modelId="{6E404A5A-1E4F-400F-B314-BDEA030B85B4}" type="parTrans" cxnId="{DB31CC8B-B373-40D6-8DCF-5409132199F4}">
      <dgm:prSet/>
      <dgm:spPr/>
      <dgm:t>
        <a:bodyPr/>
        <a:lstStyle/>
        <a:p>
          <a:endParaRPr lang="ru-RU"/>
        </a:p>
      </dgm:t>
    </dgm:pt>
    <dgm:pt modelId="{4F1BC756-9DF3-4A7B-AA4A-2E79F07E070B}" type="sibTrans" cxnId="{DB31CC8B-B373-40D6-8DCF-5409132199F4}">
      <dgm:prSet/>
      <dgm:spPr/>
      <dgm:t>
        <a:bodyPr/>
        <a:lstStyle/>
        <a:p>
          <a:endParaRPr lang="ru-RU"/>
        </a:p>
      </dgm:t>
    </dgm:pt>
    <dgm:pt modelId="{42CF6998-4531-4640-9907-1E439FCBA029}">
      <dgm:prSet phldrT="[Текст]" custT="1"/>
      <dgm:spPr/>
      <dgm:t>
        <a:bodyPr/>
        <a:lstStyle/>
        <a:p>
          <a:pPr>
            <a:buClr>
              <a:srgbClr val="C00000"/>
            </a:buClr>
            <a:buFont typeface="Wingdings" panose="05000000000000000000" pitchFamily="2" charset="2"/>
            <a:buChar char="Ø"/>
          </a:pPr>
          <a:r>
            <a:rPr lang="ru-RU" sz="1500" b="1" dirty="0"/>
            <a:t>Родительские университеты</a:t>
          </a:r>
        </a:p>
      </dgm:t>
    </dgm:pt>
    <dgm:pt modelId="{514DE94E-DB1E-4DFC-AE83-2B440FB3ABC9}" type="parTrans" cxnId="{2CA65306-FD11-416F-9758-FA95D94E1CA8}">
      <dgm:prSet/>
      <dgm:spPr/>
      <dgm:t>
        <a:bodyPr/>
        <a:lstStyle/>
        <a:p>
          <a:endParaRPr lang="ru-RU"/>
        </a:p>
      </dgm:t>
    </dgm:pt>
    <dgm:pt modelId="{DB5AF318-6D01-4BCF-90CB-5FFA4BC9BA43}" type="sibTrans" cxnId="{2CA65306-FD11-416F-9758-FA95D94E1CA8}">
      <dgm:prSet/>
      <dgm:spPr/>
      <dgm:t>
        <a:bodyPr/>
        <a:lstStyle/>
        <a:p>
          <a:endParaRPr lang="ru-RU"/>
        </a:p>
      </dgm:t>
    </dgm:pt>
    <dgm:pt modelId="{43C95DB7-F2EC-4124-87BE-14395C75D5CC}">
      <dgm:prSet phldrT="[Текст]" custT="1"/>
      <dgm:spPr/>
      <dgm:t>
        <a:bodyPr/>
        <a:lstStyle/>
        <a:p>
          <a:pPr>
            <a:buClr>
              <a:srgbClr val="C00000"/>
            </a:buClr>
            <a:buFont typeface="Wingdings" panose="05000000000000000000" pitchFamily="2" charset="2"/>
            <a:buChar char="Ø"/>
          </a:pPr>
          <a:r>
            <a:rPr lang="ru-RU" sz="1500" b="1" dirty="0"/>
            <a:t>Интерактивные программы для детей</a:t>
          </a:r>
        </a:p>
      </dgm:t>
    </dgm:pt>
    <dgm:pt modelId="{B3654A2E-6C90-4E89-A2F5-EF7FF818CBCB}" type="parTrans" cxnId="{AD937E3F-53A9-4497-84CB-9345FC6D4224}">
      <dgm:prSet/>
      <dgm:spPr/>
      <dgm:t>
        <a:bodyPr/>
        <a:lstStyle/>
        <a:p>
          <a:endParaRPr lang="ru-RU"/>
        </a:p>
      </dgm:t>
    </dgm:pt>
    <dgm:pt modelId="{DA75CCDB-9ECF-4D2F-9B82-274D513EDEAD}" type="sibTrans" cxnId="{AD937E3F-53A9-4497-84CB-9345FC6D4224}">
      <dgm:prSet/>
      <dgm:spPr/>
      <dgm:t>
        <a:bodyPr/>
        <a:lstStyle/>
        <a:p>
          <a:endParaRPr lang="ru-RU"/>
        </a:p>
      </dgm:t>
    </dgm:pt>
    <dgm:pt modelId="{DDB94116-2C6B-409B-8FD5-C6224C349B28}">
      <dgm:prSet phldrT="[Текст]" custT="1"/>
      <dgm:spPr/>
      <dgm:t>
        <a:bodyPr/>
        <a:lstStyle/>
        <a:p>
          <a:r>
            <a:rPr lang="ru-RU" sz="1500" b="1" dirty="0"/>
            <a:t>Медицинские организации первичной лечебной сети</a:t>
          </a:r>
        </a:p>
      </dgm:t>
    </dgm:pt>
    <dgm:pt modelId="{D1FF95A8-D729-457F-A06E-19EF9976B2C5}" type="parTrans" cxnId="{C31E8F8D-F810-428E-8468-021F58733545}">
      <dgm:prSet/>
      <dgm:spPr/>
      <dgm:t>
        <a:bodyPr/>
        <a:lstStyle/>
        <a:p>
          <a:endParaRPr lang="ru-RU"/>
        </a:p>
      </dgm:t>
    </dgm:pt>
    <dgm:pt modelId="{E43E55C0-12A7-4EE2-A83E-59AF22DEE0FD}" type="sibTrans" cxnId="{C31E8F8D-F810-428E-8468-021F58733545}">
      <dgm:prSet/>
      <dgm:spPr/>
      <dgm:t>
        <a:bodyPr/>
        <a:lstStyle/>
        <a:p>
          <a:endParaRPr lang="ru-RU"/>
        </a:p>
      </dgm:t>
    </dgm:pt>
    <dgm:pt modelId="{746EB759-9C72-4BB1-AF5E-6678942373F3}">
      <dgm:prSet phldrT="[Текст]" custT="1"/>
      <dgm:spPr/>
      <dgm:t>
        <a:bodyPr/>
        <a:lstStyle/>
        <a:p>
          <a:r>
            <a:rPr lang="ru-RU" sz="1500" b="1" dirty="0"/>
            <a:t>Профилактика на рабочих местах, в трудовых коллективах</a:t>
          </a:r>
        </a:p>
      </dgm:t>
    </dgm:pt>
    <dgm:pt modelId="{3B33274F-F8BC-40C2-843E-E05F64392C84}" type="parTrans" cxnId="{F5D0266D-A901-42A0-9C1B-B98397C32DFA}">
      <dgm:prSet/>
      <dgm:spPr/>
      <dgm:t>
        <a:bodyPr/>
        <a:lstStyle/>
        <a:p>
          <a:endParaRPr lang="ru-RU"/>
        </a:p>
      </dgm:t>
    </dgm:pt>
    <dgm:pt modelId="{5D3402D8-A1E9-4EEC-B445-6F0BF9EB16A3}" type="sibTrans" cxnId="{F5D0266D-A901-42A0-9C1B-B98397C32DFA}">
      <dgm:prSet/>
      <dgm:spPr/>
      <dgm:t>
        <a:bodyPr/>
        <a:lstStyle/>
        <a:p>
          <a:endParaRPr lang="ru-RU"/>
        </a:p>
      </dgm:t>
    </dgm:pt>
    <dgm:pt modelId="{625FA12D-346B-4853-9CDA-5D3D793C2214}" type="pres">
      <dgm:prSet presAssocID="{0948E39D-168B-4A86-9B9E-D4E030EB5BA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123C9B4-732D-40C0-9955-E55F66A3267E}" type="pres">
      <dgm:prSet presAssocID="{76A57ECC-3250-4A5A-8DFA-28D082D10182}" presName="composite" presStyleCnt="0"/>
      <dgm:spPr/>
    </dgm:pt>
    <dgm:pt modelId="{329ECD8C-B1AA-4B11-B8BC-1B4911B2859C}" type="pres">
      <dgm:prSet presAssocID="{76A57ECC-3250-4A5A-8DFA-28D082D10182}" presName="parentText" presStyleLbl="alignNode1" presStyleIdx="0" presStyleCnt="3" custScaleX="118593" custScaleY="11252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1842E-8FB8-4F74-819D-481874424255}" type="pres">
      <dgm:prSet presAssocID="{76A57ECC-3250-4A5A-8DFA-28D082D10182}" presName="descendantText" presStyleLbl="alignAcc1" presStyleIdx="0" presStyleCnt="3" custScaleY="29599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F3A8F97-1560-469D-9AFE-D0DB5ABE7463}" type="pres">
      <dgm:prSet presAssocID="{5141F6B2-FC94-4586-AF4A-E34FB7CAE202}" presName="sp" presStyleCnt="0"/>
      <dgm:spPr/>
    </dgm:pt>
    <dgm:pt modelId="{BBB96D7E-0AEA-495C-A1A8-01CC8015BEC9}" type="pres">
      <dgm:prSet presAssocID="{F2490E6D-1749-4818-B75B-D8B9F397CE6D}" presName="composite" presStyleCnt="0"/>
      <dgm:spPr/>
    </dgm:pt>
    <dgm:pt modelId="{4346CDB5-8B79-46EA-81B4-C1998371603D}" type="pres">
      <dgm:prSet presAssocID="{F2490E6D-1749-4818-B75B-D8B9F397CE6D}" presName="parentText" presStyleLbl="alignNode1" presStyleIdx="1" presStyleCnt="3" custScaleX="118593" custScaleY="12284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1C6F76-3089-451E-99DB-C83FD92147C4}" type="pres">
      <dgm:prSet presAssocID="{F2490E6D-1749-4818-B75B-D8B9F397CE6D}" presName="descendantText" presStyleLbl="alignAcc1" presStyleIdx="1" presStyleCnt="3" custScaleX="98541" custScaleY="180066" custLinFactNeighborX="-529" custLinFactNeighborY="263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1A6087-5515-40CE-A09E-F0F87B432669}" type="pres">
      <dgm:prSet presAssocID="{F90AB065-DD14-4118-B153-7A4208BD1337}" presName="sp" presStyleCnt="0"/>
      <dgm:spPr/>
    </dgm:pt>
    <dgm:pt modelId="{5118437D-E2F8-469F-8C29-04AC0AC75E37}" type="pres">
      <dgm:prSet presAssocID="{D0BA36F3-21A5-4AF5-806A-B735EA0820BD}" presName="composite" presStyleCnt="0"/>
      <dgm:spPr/>
    </dgm:pt>
    <dgm:pt modelId="{1E10D12D-1200-4989-9F6C-49A56B03F8EF}" type="pres">
      <dgm:prSet presAssocID="{D0BA36F3-21A5-4AF5-806A-B735EA0820B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4E37D4-2CD3-4D0E-83D5-F4206D82A52D}" type="pres">
      <dgm:prSet presAssocID="{D0BA36F3-21A5-4AF5-806A-B735EA0820BD}" presName="descendantText" presStyleLbl="alignAcc1" presStyleIdx="2" presStyleCnt="3" custScaleY="84655" custLinFactNeighborX="307" custLinFactNeighborY="1522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FDA605-9BB7-4BD1-9B75-B716E612B4D2}" type="presOf" srcId="{DDB94116-2C6B-409B-8FD5-C6224C349B28}" destId="{A51C6F76-3089-451E-99DB-C83FD92147C4}" srcOrd="0" destOrd="0" presId="urn:microsoft.com/office/officeart/2005/8/layout/chevron2"/>
    <dgm:cxn modelId="{99CA2977-8C77-4831-8DFD-DF82BDAA4B12}" srcId="{0948E39D-168B-4A86-9B9E-D4E030EB5BAB}" destId="{76A57ECC-3250-4A5A-8DFA-28D082D10182}" srcOrd="0" destOrd="0" parTransId="{87445CA5-3BB9-413B-970D-9B525A3307A9}" sibTransId="{5141F6B2-FC94-4586-AF4A-E34FB7CAE202}"/>
    <dgm:cxn modelId="{8596E751-1432-4FFD-B960-173B5D5F42B4}" type="presOf" srcId="{03275EFD-81A4-4A09-AE4F-FAAC15F97F56}" destId="{A51C6F76-3089-451E-99DB-C83FD92147C4}" srcOrd="0" destOrd="4" presId="urn:microsoft.com/office/officeart/2005/8/layout/chevron2"/>
    <dgm:cxn modelId="{97D978CB-1D88-415B-B13B-86958855651B}" type="presOf" srcId="{8270F41E-76E7-49E1-8F50-0B727E658682}" destId="{A51C6F76-3089-451E-99DB-C83FD92147C4}" srcOrd="0" destOrd="1" presId="urn:microsoft.com/office/officeart/2005/8/layout/chevron2"/>
    <dgm:cxn modelId="{227522C3-11AA-4590-B060-8D82F989A7E5}" type="presOf" srcId="{D0BA36F3-21A5-4AF5-806A-B735EA0820BD}" destId="{1E10D12D-1200-4989-9F6C-49A56B03F8EF}" srcOrd="0" destOrd="0" presId="urn:microsoft.com/office/officeart/2005/8/layout/chevron2"/>
    <dgm:cxn modelId="{D569BBAB-E89F-4892-A1ED-4E3E6C3C509D}" srcId="{0948E39D-168B-4A86-9B9E-D4E030EB5BAB}" destId="{F2490E6D-1749-4818-B75B-D8B9F397CE6D}" srcOrd="1" destOrd="0" parTransId="{437356B7-7978-4012-ACE2-AD2C300A5599}" sibTransId="{F90AB065-DD14-4118-B153-7A4208BD1337}"/>
    <dgm:cxn modelId="{C31E8F8D-F810-428E-8468-021F58733545}" srcId="{F2490E6D-1749-4818-B75B-D8B9F397CE6D}" destId="{DDB94116-2C6B-409B-8FD5-C6224C349B28}" srcOrd="0" destOrd="0" parTransId="{D1FF95A8-D729-457F-A06E-19EF9976B2C5}" sibTransId="{E43E55C0-12A7-4EE2-A83E-59AF22DEE0FD}"/>
    <dgm:cxn modelId="{7E7C6BE2-E54F-4DDB-836D-B1403B4F1F95}" type="presOf" srcId="{F2490E6D-1749-4818-B75B-D8B9F397CE6D}" destId="{4346CDB5-8B79-46EA-81B4-C1998371603D}" srcOrd="0" destOrd="0" presId="urn:microsoft.com/office/officeart/2005/8/layout/chevron2"/>
    <dgm:cxn modelId="{89D4C783-78F1-45FA-90C3-13402D2E4714}" type="presOf" srcId="{B5FB5D8F-3326-4C78-A3F7-D40F0DED49A4}" destId="{A51C6F76-3089-451E-99DB-C83FD92147C4}" srcOrd="0" destOrd="3" presId="urn:microsoft.com/office/officeart/2005/8/layout/chevron2"/>
    <dgm:cxn modelId="{720D95EE-8F54-4C31-90AF-80A578D99F02}" srcId="{76A57ECC-3250-4A5A-8DFA-28D082D10182}" destId="{BD1EB063-CE83-4010-9136-A9BD39A6D096}" srcOrd="0" destOrd="0" parTransId="{01C40421-8948-4F04-BFCF-5B1B23440C54}" sibTransId="{D3A6B50B-255A-47CE-864E-4C001B80A9CA}"/>
    <dgm:cxn modelId="{64D03150-6F9D-47E7-85C2-59E21D7D7557}" type="presOf" srcId="{3A24C3A1-DB6F-47E8-B23C-08FCFAAED27D}" destId="{A04E37D4-2CD3-4D0E-83D5-F4206D82A52D}" srcOrd="0" destOrd="0" presId="urn:microsoft.com/office/officeart/2005/8/layout/chevron2"/>
    <dgm:cxn modelId="{2420EBE4-EC67-4B9B-9E63-4C0B513A91F3}" type="presOf" srcId="{42CF6998-4531-4640-9907-1E439FCBA029}" destId="{9E01842E-8FB8-4F74-819D-481874424255}" srcOrd="0" destOrd="5" presId="urn:microsoft.com/office/officeart/2005/8/layout/chevron2"/>
    <dgm:cxn modelId="{D8FF41C1-6919-4275-93BC-240420E54385}" type="presOf" srcId="{CEC6EE37-0B50-4E07-BCB7-8BCCF59010DF}" destId="{A51C6F76-3089-451E-99DB-C83FD92147C4}" srcOrd="0" destOrd="5" presId="urn:microsoft.com/office/officeart/2005/8/layout/chevron2"/>
    <dgm:cxn modelId="{2CA65306-FD11-416F-9758-FA95D94E1CA8}" srcId="{76A57ECC-3250-4A5A-8DFA-28D082D10182}" destId="{42CF6998-4531-4640-9907-1E439FCBA029}" srcOrd="5" destOrd="0" parTransId="{514DE94E-DB1E-4DFC-AE83-2B440FB3ABC9}" sibTransId="{DB5AF318-6D01-4BCF-90CB-5FFA4BC9BA43}"/>
    <dgm:cxn modelId="{A139114D-6163-49FC-958F-5DE5499E1C5C}" srcId="{76A57ECC-3250-4A5A-8DFA-28D082D10182}" destId="{F0E15AE6-0DFC-4012-B841-4E8AAC1A91D4}" srcOrd="4" destOrd="0" parTransId="{2BD16497-3F48-4A9D-A252-C60CC5F4F4A5}" sibTransId="{C912A910-7221-4F77-9B8E-A33D4F456497}"/>
    <dgm:cxn modelId="{199DBA73-51DC-4659-A4B6-A524DB98E91C}" type="presOf" srcId="{4AD8904F-23D8-460C-9098-CA9328B20638}" destId="{A51C6F76-3089-451E-99DB-C83FD92147C4}" srcOrd="0" destOrd="2" presId="urn:microsoft.com/office/officeart/2005/8/layout/chevron2"/>
    <dgm:cxn modelId="{C7EB43A1-809A-4886-8C7C-E6F94D3EAA5D}" type="presOf" srcId="{804C45E2-8AE3-46D7-BF08-EA3EF7304E65}" destId="{9E01842E-8FB8-4F74-819D-481874424255}" srcOrd="0" destOrd="1" presId="urn:microsoft.com/office/officeart/2005/8/layout/chevron2"/>
    <dgm:cxn modelId="{96F60DFC-01C2-409B-BE37-BD227B7C79B3}" srcId="{D0BA36F3-21A5-4AF5-806A-B735EA0820BD}" destId="{47FE75AD-B1A3-401D-89CD-C8462C41768F}" srcOrd="1" destOrd="0" parTransId="{D5960184-A8B1-4E86-BD7B-2B889FE36A4F}" sibTransId="{4A6B0CCC-293B-46AA-8879-948390E1DACD}"/>
    <dgm:cxn modelId="{FBEDFC7E-B300-454D-8ED8-CFFFA7D22CBD}" type="presOf" srcId="{864DD24A-C4E7-40B6-8422-A2D4E3E8E1EF}" destId="{9E01842E-8FB8-4F74-819D-481874424255}" srcOrd="0" destOrd="3" presId="urn:microsoft.com/office/officeart/2005/8/layout/chevron2"/>
    <dgm:cxn modelId="{F5D0266D-A901-42A0-9C1B-B98397C32DFA}" srcId="{76A57ECC-3250-4A5A-8DFA-28D082D10182}" destId="{746EB759-9C72-4BB1-AF5E-6678942373F3}" srcOrd="2" destOrd="0" parTransId="{3B33274F-F8BC-40C2-843E-E05F64392C84}" sibTransId="{5D3402D8-A1E9-4EEC-B445-6F0BF9EB16A3}"/>
    <dgm:cxn modelId="{9C10C592-0C8B-41C2-8060-B57B19174582}" type="presOf" srcId="{F0E15AE6-0DFC-4012-B841-4E8AAC1A91D4}" destId="{9E01842E-8FB8-4F74-819D-481874424255}" srcOrd="0" destOrd="4" presId="urn:microsoft.com/office/officeart/2005/8/layout/chevron2"/>
    <dgm:cxn modelId="{DB31CC8B-B373-40D6-8DCF-5409132199F4}" srcId="{76A57ECC-3250-4A5A-8DFA-28D082D10182}" destId="{804C45E2-8AE3-46D7-BF08-EA3EF7304E65}" srcOrd="1" destOrd="0" parTransId="{6E404A5A-1E4F-400F-B314-BDEA030B85B4}" sibTransId="{4F1BC756-9DF3-4A7B-AA4A-2E79F07E070B}"/>
    <dgm:cxn modelId="{6FBA7288-0CEA-46FC-80ED-EB0FAA7707B6}" type="presOf" srcId="{0948E39D-168B-4A86-9B9E-D4E030EB5BAB}" destId="{625FA12D-346B-4853-9CDA-5D3D793C2214}" srcOrd="0" destOrd="0" presId="urn:microsoft.com/office/officeart/2005/8/layout/chevron2"/>
    <dgm:cxn modelId="{D9E05E3C-01B3-42C1-A61F-12567F149920}" type="presOf" srcId="{43C95DB7-F2EC-4124-87BE-14395C75D5CC}" destId="{9E01842E-8FB8-4F74-819D-481874424255}" srcOrd="0" destOrd="6" presId="urn:microsoft.com/office/officeart/2005/8/layout/chevron2"/>
    <dgm:cxn modelId="{4566796E-E0DC-41E0-AD59-16EB9B90403C}" type="presOf" srcId="{BD1EB063-CE83-4010-9136-A9BD39A6D096}" destId="{9E01842E-8FB8-4F74-819D-481874424255}" srcOrd="0" destOrd="0" presId="urn:microsoft.com/office/officeart/2005/8/layout/chevron2"/>
    <dgm:cxn modelId="{517C9EF6-6079-4FB0-A546-16AF08293D36}" srcId="{76A57ECC-3250-4A5A-8DFA-28D082D10182}" destId="{864DD24A-C4E7-40B6-8422-A2D4E3E8E1EF}" srcOrd="3" destOrd="0" parTransId="{AA2AF03E-FFC4-48C7-B46A-FB8DF52B0F3D}" sibTransId="{8E0A0EEF-BCD2-4010-977D-C91833920108}"/>
    <dgm:cxn modelId="{BE0F11AF-5538-4AA2-A566-FBEC389E313C}" srcId="{D0BA36F3-21A5-4AF5-806A-B735EA0820BD}" destId="{3A24C3A1-DB6F-47E8-B23C-08FCFAAED27D}" srcOrd="0" destOrd="0" parTransId="{937A1AF1-54C0-4BF7-BA13-7B91B374DD62}" sibTransId="{D15BCBC3-E833-454F-9CEC-5D1E29B0747F}"/>
    <dgm:cxn modelId="{2951A4A9-4CDA-464E-A73B-85680760F2C4}" srcId="{F2490E6D-1749-4818-B75B-D8B9F397CE6D}" destId="{8270F41E-76E7-49E1-8F50-0B727E658682}" srcOrd="1" destOrd="0" parTransId="{184B7C15-7A24-4067-A65A-F2CB64404D87}" sibTransId="{7E13E9D8-613B-407E-A6EA-84E6EF4AD2C5}"/>
    <dgm:cxn modelId="{04FCCFAA-BFCC-4BAE-BCBE-CE67B1D68000}" srcId="{0948E39D-168B-4A86-9B9E-D4E030EB5BAB}" destId="{D0BA36F3-21A5-4AF5-806A-B735EA0820BD}" srcOrd="2" destOrd="0" parTransId="{CED8BBA3-FDAC-4604-9554-F796AD0DA027}" sibTransId="{C95A7987-027A-4620-B984-FE89098706A4}"/>
    <dgm:cxn modelId="{1BF214A4-CAD6-4AA2-9B71-0E1F1778C0DB}" srcId="{F2490E6D-1749-4818-B75B-D8B9F397CE6D}" destId="{CEC6EE37-0B50-4E07-BCB7-8BCCF59010DF}" srcOrd="5" destOrd="0" parTransId="{97B05F4F-7947-4B3B-9633-5CC2526019CD}" sibTransId="{1BA9E97F-446E-4966-BC80-670E3BE496B3}"/>
    <dgm:cxn modelId="{AD937E3F-53A9-4497-84CB-9345FC6D4224}" srcId="{76A57ECC-3250-4A5A-8DFA-28D082D10182}" destId="{43C95DB7-F2EC-4124-87BE-14395C75D5CC}" srcOrd="6" destOrd="0" parTransId="{B3654A2E-6C90-4E89-A2F5-EF7FF818CBCB}" sibTransId="{DA75CCDB-9ECF-4D2F-9B82-274D513EDEAD}"/>
    <dgm:cxn modelId="{5A665711-FC0E-4EDA-A226-BD69F3435C9B}" type="presOf" srcId="{76A57ECC-3250-4A5A-8DFA-28D082D10182}" destId="{329ECD8C-B1AA-4B11-B8BC-1B4911B2859C}" srcOrd="0" destOrd="0" presId="urn:microsoft.com/office/officeart/2005/8/layout/chevron2"/>
    <dgm:cxn modelId="{A9FC3A89-6537-4AB0-A634-B439F5E22342}" srcId="{F2490E6D-1749-4818-B75B-D8B9F397CE6D}" destId="{4AD8904F-23D8-460C-9098-CA9328B20638}" srcOrd="2" destOrd="0" parTransId="{9A2BE9EF-E914-4E56-8E32-FF4051C6B906}" sibTransId="{2E1FDB9E-AF1C-4130-8036-B4FC18258398}"/>
    <dgm:cxn modelId="{00882DC6-80CF-4307-852D-64FCB1BCDD9D}" type="presOf" srcId="{746EB759-9C72-4BB1-AF5E-6678942373F3}" destId="{9E01842E-8FB8-4F74-819D-481874424255}" srcOrd="0" destOrd="2" presId="urn:microsoft.com/office/officeart/2005/8/layout/chevron2"/>
    <dgm:cxn modelId="{2F1B0DAD-BC71-451D-ADC6-2F2BAF15C83E}" type="presOf" srcId="{47FE75AD-B1A3-401D-89CD-C8462C41768F}" destId="{A04E37D4-2CD3-4D0E-83D5-F4206D82A52D}" srcOrd="0" destOrd="1" presId="urn:microsoft.com/office/officeart/2005/8/layout/chevron2"/>
    <dgm:cxn modelId="{2D201431-2AA2-4D4E-A33E-329A07187AFB}" srcId="{F2490E6D-1749-4818-B75B-D8B9F397CE6D}" destId="{B5FB5D8F-3326-4C78-A3F7-D40F0DED49A4}" srcOrd="3" destOrd="0" parTransId="{A701D264-F559-4C50-A280-B33E25C84877}" sibTransId="{98D55E6D-2DF8-47D1-9B2D-A07FE4847A93}"/>
    <dgm:cxn modelId="{7E604C45-139C-41D9-AF3D-5B3DD08342D1}" srcId="{F2490E6D-1749-4818-B75B-D8B9F397CE6D}" destId="{03275EFD-81A4-4A09-AE4F-FAAC15F97F56}" srcOrd="4" destOrd="0" parTransId="{9CF16907-CF82-4E88-B166-DB3E588C1B7D}" sibTransId="{C5E163B9-C164-49A8-A6EF-7CA19C75E538}"/>
    <dgm:cxn modelId="{EB0B08DB-8583-4402-9825-42219B6229FC}" type="presParOf" srcId="{625FA12D-346B-4853-9CDA-5D3D793C2214}" destId="{9123C9B4-732D-40C0-9955-E55F66A3267E}" srcOrd="0" destOrd="0" presId="urn:microsoft.com/office/officeart/2005/8/layout/chevron2"/>
    <dgm:cxn modelId="{CDE3EF5D-8A4A-467F-A236-E418CE8C6B59}" type="presParOf" srcId="{9123C9B4-732D-40C0-9955-E55F66A3267E}" destId="{329ECD8C-B1AA-4B11-B8BC-1B4911B2859C}" srcOrd="0" destOrd="0" presId="urn:microsoft.com/office/officeart/2005/8/layout/chevron2"/>
    <dgm:cxn modelId="{AA94B3A5-4CEE-48E5-BA04-7F3DEAA90E94}" type="presParOf" srcId="{9123C9B4-732D-40C0-9955-E55F66A3267E}" destId="{9E01842E-8FB8-4F74-819D-481874424255}" srcOrd="1" destOrd="0" presId="urn:microsoft.com/office/officeart/2005/8/layout/chevron2"/>
    <dgm:cxn modelId="{15ACC574-27B7-4E72-9633-2B9F347F75B4}" type="presParOf" srcId="{625FA12D-346B-4853-9CDA-5D3D793C2214}" destId="{CF3A8F97-1560-469D-9AFE-D0DB5ABE7463}" srcOrd="1" destOrd="0" presId="urn:microsoft.com/office/officeart/2005/8/layout/chevron2"/>
    <dgm:cxn modelId="{18046E71-8A04-4124-A6DE-5DFFB116022A}" type="presParOf" srcId="{625FA12D-346B-4853-9CDA-5D3D793C2214}" destId="{BBB96D7E-0AEA-495C-A1A8-01CC8015BEC9}" srcOrd="2" destOrd="0" presId="urn:microsoft.com/office/officeart/2005/8/layout/chevron2"/>
    <dgm:cxn modelId="{54762733-A882-4DCD-B738-C7F5B169B9FD}" type="presParOf" srcId="{BBB96D7E-0AEA-495C-A1A8-01CC8015BEC9}" destId="{4346CDB5-8B79-46EA-81B4-C1998371603D}" srcOrd="0" destOrd="0" presId="urn:microsoft.com/office/officeart/2005/8/layout/chevron2"/>
    <dgm:cxn modelId="{929F88D9-D21B-4665-9A8E-A8EEC2CF7AB9}" type="presParOf" srcId="{BBB96D7E-0AEA-495C-A1A8-01CC8015BEC9}" destId="{A51C6F76-3089-451E-99DB-C83FD92147C4}" srcOrd="1" destOrd="0" presId="urn:microsoft.com/office/officeart/2005/8/layout/chevron2"/>
    <dgm:cxn modelId="{F2A2B4B0-8599-424C-891A-EF1FAFD3C800}" type="presParOf" srcId="{625FA12D-346B-4853-9CDA-5D3D793C2214}" destId="{961A6087-5515-40CE-A09E-F0F87B432669}" srcOrd="3" destOrd="0" presId="urn:microsoft.com/office/officeart/2005/8/layout/chevron2"/>
    <dgm:cxn modelId="{5CE5CE3C-61EE-4917-910D-AAB41C0104B5}" type="presParOf" srcId="{625FA12D-346B-4853-9CDA-5D3D793C2214}" destId="{5118437D-E2F8-469F-8C29-04AC0AC75E37}" srcOrd="4" destOrd="0" presId="urn:microsoft.com/office/officeart/2005/8/layout/chevron2"/>
    <dgm:cxn modelId="{3D691894-8763-4DD6-BD2C-C8EB05F72C63}" type="presParOf" srcId="{5118437D-E2F8-469F-8C29-04AC0AC75E37}" destId="{1E10D12D-1200-4989-9F6C-49A56B03F8EF}" srcOrd="0" destOrd="0" presId="urn:microsoft.com/office/officeart/2005/8/layout/chevron2"/>
    <dgm:cxn modelId="{AE271C16-D2D4-4F58-8104-8512B4E53496}" type="presParOf" srcId="{5118437D-E2F8-469F-8C29-04AC0AC75E37}" destId="{A04E37D4-2CD3-4D0E-83D5-F4206D82A52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9ECD8C-B1AA-4B11-B8BC-1B4911B2859C}">
      <dsp:nvSpPr>
        <dsp:cNvPr id="0" name=""/>
        <dsp:cNvSpPr/>
      </dsp:nvSpPr>
      <dsp:spPr>
        <a:xfrm rot="5400000">
          <a:off x="212524" y="907039"/>
          <a:ext cx="1407338" cy="10382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bg1"/>
              </a:solidFill>
            </a:rPr>
            <a:t>Профилактика</a:t>
          </a:r>
        </a:p>
      </dsp:txBody>
      <dsp:txXfrm rot="-5400000">
        <a:off x="397054" y="1241650"/>
        <a:ext cx="1038279" cy="369059"/>
      </dsp:txXfrm>
    </dsp:sp>
    <dsp:sp modelId="{9E01842E-8FB8-4F74-819D-481874424255}">
      <dsp:nvSpPr>
        <dsp:cNvPr id="0" name=""/>
        <dsp:cNvSpPr/>
      </dsp:nvSpPr>
      <dsp:spPr>
        <a:xfrm rot="5400000">
          <a:off x="5245500" y="-3887429"/>
          <a:ext cx="2406352" cy="101894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Создание безопасной благоприятной среды, развитие и поддержка культурных программ (интерактивных), спорта, в т.ч. дворового (доступных спортивных сооружений), семейных досуговых программ, дворовых клубов, мест отдыха для подростков </a:t>
          </a:r>
          <a:r>
            <a:rPr lang="ru-RU" sz="1500" b="1" kern="1200"/>
            <a:t>и молодежи. </a:t>
          </a:r>
          <a:endParaRPr lang="ru-RU" sz="1500" b="1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Культурные десанты в сельскую местность, поддержка спорта и досуговых программ на селе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Профилактика на рабочих местах, в трудовых коллективах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 Информационные кампании в СМИ для повышения осведомленности населения о последствиях потребления ПАВ, о существующих профилактических программах </a:t>
          </a:r>
          <a:r>
            <a:rPr lang="ru-RU" sz="1500" b="1" kern="1200" dirty="0">
              <a:solidFill>
                <a:srgbClr val="C00000"/>
              </a:solidFill>
            </a:rPr>
            <a:t>(ОБУЧЕНИЕ СМИ)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00000"/>
            </a:buClr>
            <a:buFont typeface="Wingdings" panose="05000000000000000000" pitchFamily="2" charset="2"/>
            <a:buChar char="••"/>
          </a:pPr>
          <a:r>
            <a:rPr lang="ru-RU" sz="1500" b="1" kern="1200" dirty="0"/>
            <a:t>Обучающие программы для специалистов системы профилактики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00000"/>
            </a:buClr>
            <a:buFont typeface="Wingdings" panose="05000000000000000000" pitchFamily="2" charset="2"/>
            <a:buChar char="••"/>
          </a:pPr>
          <a:r>
            <a:rPr lang="ru-RU" sz="1500" b="1" kern="1200" dirty="0"/>
            <a:t>Родительские университеты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rgbClr val="C00000"/>
            </a:buClr>
            <a:buFont typeface="Wingdings" panose="05000000000000000000" pitchFamily="2" charset="2"/>
            <a:buChar char="••"/>
          </a:pPr>
          <a:r>
            <a:rPr lang="ru-RU" sz="1500" b="1" kern="1200" dirty="0"/>
            <a:t>Интерактивные программы для детей</a:t>
          </a:r>
        </a:p>
      </dsp:txBody>
      <dsp:txXfrm rot="-5400000">
        <a:off x="1353942" y="121597"/>
        <a:ext cx="10072000" cy="2171416"/>
      </dsp:txXfrm>
    </dsp:sp>
    <dsp:sp modelId="{4346CDB5-8B79-46EA-81B4-C1998371603D}">
      <dsp:nvSpPr>
        <dsp:cNvPr id="0" name=""/>
        <dsp:cNvSpPr/>
      </dsp:nvSpPr>
      <dsp:spPr>
        <a:xfrm rot="5400000">
          <a:off x="147956" y="2711366"/>
          <a:ext cx="1536473" cy="1038279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kern="1200" dirty="0">
              <a:solidFill>
                <a:schemeClr val="bg1"/>
              </a:solidFill>
            </a:rPr>
            <a:t>Выявление и информирование</a:t>
          </a:r>
        </a:p>
      </dsp:txBody>
      <dsp:txXfrm rot="-5400000">
        <a:off x="397054" y="2981409"/>
        <a:ext cx="1038279" cy="498194"/>
      </dsp:txXfrm>
    </dsp:sp>
    <dsp:sp modelId="{A51C6F76-3089-451E-99DB-C83FD92147C4}">
      <dsp:nvSpPr>
        <dsp:cNvPr id="0" name=""/>
        <dsp:cNvSpPr/>
      </dsp:nvSpPr>
      <dsp:spPr>
        <a:xfrm rot="5400000">
          <a:off x="5582975" y="-1715225"/>
          <a:ext cx="1463868" cy="98817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Медицинские организации первичной лечебной сети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Консультативные центры (ТОС, общественные центры и т.п.)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Социальная уличная работа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Скрининговые обследования (образовательные организации, трудовые коллективы, </a:t>
          </a:r>
          <a:r>
            <a:rPr lang="ru-RU" sz="1500" b="1" kern="1200" dirty="0" err="1"/>
            <a:t>медорганизации</a:t>
          </a:r>
          <a:r>
            <a:rPr lang="ru-RU" sz="1500" b="1" kern="1200" dirty="0"/>
            <a:t>)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Рейды, операции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b="1" kern="1200" dirty="0"/>
            <a:t>СМИ – о местах оказания помощи</a:t>
          </a:r>
        </a:p>
      </dsp:txBody>
      <dsp:txXfrm rot="-5400000">
        <a:off x="1374048" y="2565162"/>
        <a:ext cx="9810262" cy="1320948"/>
      </dsp:txXfrm>
    </dsp:sp>
    <dsp:sp modelId="{1E10D12D-1200-4989-9F6C-49A56B03F8EF}">
      <dsp:nvSpPr>
        <dsp:cNvPr id="0" name=""/>
        <dsp:cNvSpPr/>
      </dsp:nvSpPr>
      <dsp:spPr>
        <a:xfrm rot="5400000">
          <a:off x="209446" y="4055565"/>
          <a:ext cx="1250711" cy="875498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</a:rPr>
            <a:t>Лечение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solidFill>
                <a:schemeClr val="bg1"/>
              </a:solidFill>
            </a:rPr>
            <a:t>сопровождение</a:t>
          </a:r>
        </a:p>
      </dsp:txBody>
      <dsp:txXfrm rot="-5400000">
        <a:off x="397053" y="4305707"/>
        <a:ext cx="875498" cy="375213"/>
      </dsp:txXfrm>
    </dsp:sp>
    <dsp:sp modelId="{A04E37D4-2CD3-4D0E-83D5-F4206D82A52D}">
      <dsp:nvSpPr>
        <dsp:cNvPr id="0" name=""/>
        <dsp:cNvSpPr/>
      </dsp:nvSpPr>
      <dsp:spPr>
        <a:xfrm rot="5400000">
          <a:off x="6078091" y="-732918"/>
          <a:ext cx="640952" cy="101894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/>
            <a:t>Оказание комплексной помощи (медицинской, правовой, психологической, социальной и т.д.)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kern="1200" dirty="0"/>
            <a:t>Поддержание Результата </a:t>
          </a:r>
        </a:p>
      </dsp:txBody>
      <dsp:txXfrm rot="-5400000">
        <a:off x="1303834" y="4072628"/>
        <a:ext cx="10158179" cy="5783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94E3F0-4E93-47D9-A7E2-1507717C2165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A31B87-24DF-49E8-9261-E2F6F146DD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538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Первичная заболеваемость наркоманией повысилась в 1,8 раза, превышая показатель РФ с 2017г</a:t>
            </a:r>
          </a:p>
          <a:p>
            <a:r>
              <a:rPr lang="ru-RU" dirty="0"/>
              <a:t>Но смертельные отравления снизились за 5 лет в 1,7 раз, но выросли по сравнению с 2017г в 1,3 раза.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5E298-34F4-4F61-8A1D-C9D8599D830B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77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CBF15F-0F49-4EEB-BED2-C5E9AD0B1715}" type="slidenum">
              <a:rPr kumimoji="0" lang="ru-RU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610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>
            <a:extLst>
              <a:ext uri="{FF2B5EF4-FFF2-40B4-BE49-F238E27FC236}">
                <a16:creationId xmlns:a16="http://schemas.microsoft.com/office/drawing/2014/main" id="{50AD7D78-FB22-4CAD-9594-8CC6C9DF0C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>
            <a:extLst>
              <a:ext uri="{FF2B5EF4-FFF2-40B4-BE49-F238E27FC236}">
                <a16:creationId xmlns:a16="http://schemas.microsoft.com/office/drawing/2014/main" id="{A5655B52-C845-45D3-9294-F7DCE2E394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23556" name="Номер слайда 3">
            <a:extLst>
              <a:ext uri="{FF2B5EF4-FFF2-40B4-BE49-F238E27FC236}">
                <a16:creationId xmlns:a16="http://schemas.microsoft.com/office/drawing/2014/main" id="{C832DA62-12FD-491A-B757-0DDE09DAB6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5C30910-EFFD-47F7-BF39-3ACDD0EA18F2}" type="slidenum">
              <a:rPr lang="ru-RU" altLang="ru-RU">
                <a:cs typeface="Arial" panose="020B0604020202020204" pitchFamily="34" charset="0"/>
              </a:rPr>
              <a:pPr/>
              <a:t>4</a:t>
            </a:fld>
            <a:endParaRPr lang="ru-RU" altLang="ru-RU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09538" y="741363"/>
            <a:ext cx="6578600" cy="37020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A4629-BB93-4186-BE22-068A33C3CEB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11850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656872-5DB6-49AF-97E0-D8CB138E56FE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1351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E6882-81C3-4E02-9220-8A59A15FCEB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2783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FBAC25-FD93-4D2F-84BC-FC88B57C2E0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754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DA57D-64B6-41A0-AA29-B4412F5C0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EE1080-E30D-40B3-AC2E-1CCA077A23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C3C919-7D61-4C4C-96F9-07860F0FB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BA3964-EDBC-4CB0-BC8E-CC0F37953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1F1110-6059-4B89-B077-19AAB070C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598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F649EE-7F93-4E63-A91C-623072E0E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5CAB23-4FD3-4B90-AE09-91AD2CD39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7F46B7-7F88-47CA-AA8D-12645C9EE2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C86249-340E-40CA-BD1A-4439AFF5B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F877AE-F25F-49DD-9FE0-06E939D01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467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817E96-4A0E-4751-85D7-257E6C58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F653698-4EB6-4A3C-B38D-CDDBE54DDF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C13FAE-C553-4FAA-B066-FDC3C600D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93B2C-95C5-41BA-A487-EB77E2D6C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862E0D-2464-492E-9EF7-5D0829B77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469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4DE84B-4C19-4CCC-9DAE-7E79D36A7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25AFCD4-7CBF-4C8B-9530-ECF73C39FF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AFE7394-E7B7-4B7C-ABC7-789E10C97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0EBFB17-B0B5-4CBF-90B8-C61A6BB85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9A0AC7C-F078-4226-84A7-F7FB98A2F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7E8EC7-6609-4954-B27E-DAA295CF4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365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34318-40FB-41DC-A773-FB805ECE9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CCB7C0-E705-4FE4-9962-F2C979FF2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9A006A-B43D-4718-A655-8657A3BA30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6E92665-0697-4D14-9065-3C11FE11E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F6087DB-7828-41CB-8094-C0D5191444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B25D17D-B73C-4A20-B627-5FB5BE473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1799F6D-20F1-4286-BBC2-D133C6DE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FF6DCAF-CAB1-44E4-B985-0A7098FF0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831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667E1C-3688-4150-B2E1-F50E50F17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C6CEA4-1F93-4985-9C0B-F80AFF36E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16A0D65-F906-49ED-A15C-999D0398F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BBEE7F-1AD1-4C67-AEBD-C9CD9B78F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391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C9D5283-70B5-4043-B6E5-A16611C18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A868375-B7A0-401B-B51D-43CF4DDB8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61EAF46-CB06-4689-8673-DE1D26DC3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8392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10F9FE-AF5F-4F60-96C4-71F18642F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6303E4-0849-4734-8391-F98EAD9FB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3289D-EABC-47A2-9DA4-FEF5229A55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A8F13-853F-437F-A738-7E49B110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8D1208-6E76-42E5-9F4E-2034565E5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F4D9D84-BCC1-46A1-AF08-C9D96C0C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69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2C3F39-CDA3-4544-B1E8-81E9CF44A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7FC96D7-549D-4536-911D-AFC38CF8CC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F9D6E5-9254-4B0F-8B47-05EEB10EE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6FB6675-CE2F-42D2-A772-0EA93FA56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4F78DE-72B1-4D7B-AA6B-A23881C60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49841AC-85E5-42EF-A6B7-6FBCB633A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690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90ED1-0229-4A37-BA6E-937B3D7E2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6BEE2DB-B2FD-4F4A-ABB0-2AF88AE19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AA9073-A01B-41BE-AA9D-95E79FC7A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DB15F9-5906-4D0B-A0C2-35E08E56F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5AE5C3-4BDC-47E4-95AD-6B74093D3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4813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CED788-3E8B-4491-9B1F-2BD640504B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7A2E9E-1484-4D0C-B844-500EAD1D07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48AA5-0E71-4E11-AF46-CE40DBD1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F840E74-8AE9-4856-A604-F694AAF62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27DC327-F2EA-4B23-828E-18EAE0904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255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592E22-2FDB-465B-AD0E-85DD09634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489B9C-9675-49F2-8DA5-0CD3F1860C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186A83-1C77-473E-A126-2BF26C14E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EB630B-16A2-4A2B-BC74-BE31062C0C19}" type="datetimeFigureOut">
              <a:rPr lang="ru-RU" smtClean="0"/>
              <a:t>24.11.2021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2EAD6F-5C42-4BD9-B53F-45D2FCE455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6ABC76-FD6D-4B42-8E74-E92DDAF82C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A9542-25AA-452E-849C-429E020D2A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8030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1E2C82-6C18-427A-93C0-0CB256DA6E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Проблемные вопросы в сфере профилактики наркомании в Пермском крае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BB8752-F471-4FFF-8BCD-1B20F988E9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64680" y="4598734"/>
            <a:ext cx="4572000" cy="1655762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z="1800" i="1" dirty="0"/>
              <a:t>Главный внештатный специалист психиатр-нарколог Министерства здравоохранения Пермского края</a:t>
            </a:r>
          </a:p>
          <a:p>
            <a:pPr>
              <a:lnSpc>
                <a:spcPct val="110000"/>
              </a:lnSpc>
            </a:pPr>
            <a:r>
              <a:rPr lang="ru-RU" sz="1800" i="1" dirty="0"/>
              <a:t>Лариса Владимировна Юркова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5523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124183" y="1009478"/>
            <a:ext cx="5643329" cy="5848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807920" y="0"/>
            <a:ext cx="6189007" cy="6857999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Объект 12">
            <a:extLst>
              <a:ext uri="{FF2B5EF4-FFF2-40B4-BE49-F238E27FC236}">
                <a16:creationId xmlns:a16="http://schemas.microsoft.com/office/drawing/2014/main" id="{E45B3B92-E8A6-411A-B10F-58576AAF20E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91299" y="2999232"/>
          <a:ext cx="5254062" cy="28804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Shape">
            <a:extLst>
              <a:ext uri="{FF2B5EF4-FFF2-40B4-BE49-F238E27FC236}">
                <a16:creationId xmlns:a16="http://schemas.microsoft.com/office/drawing/2014/main" id="{601B8A92-A18C-499F-8982-2AD6D397C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2347" y="48886"/>
            <a:ext cx="11210544" cy="289022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Актуальность: </a:t>
            </a:r>
            <a:r>
              <a:rPr lang="ru-RU" sz="1800" b="1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Рост заболеваемости наркоманией и рост числа смертельных отравлений  наркотиками</a:t>
            </a:r>
            <a:endParaRPr sz="1800" b="1" dirty="0">
              <a:solidFill>
                <a:srgbClr val="C00000"/>
              </a:solidFill>
              <a:latin typeface="+mn-lt"/>
              <a:cs typeface="Times New Roman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872DAE0-0193-441E-BBEF-D5B740DA5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B3D66-E7C6-471E-9E3A-FBCFA71D35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8FF59BB1-0C01-4411-A8C1-A2BB3CB758B7}"/>
              </a:ext>
            </a:extLst>
          </p:cNvPr>
          <p:cNvGraphicFramePr>
            <a:graphicFrameLocks noGrp="1"/>
          </p:cNvGraphicFramePr>
          <p:nvPr/>
        </p:nvGraphicFramePr>
        <p:xfrm>
          <a:off x="5426213" y="1140388"/>
          <a:ext cx="6104382" cy="4739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720">
                  <a:extLst>
                    <a:ext uri="{9D8B030D-6E8A-4147-A177-3AD203B41FA5}">
                      <a16:colId xmlns:a16="http://schemas.microsoft.com/office/drawing/2014/main" val="1805782866"/>
                    </a:ext>
                  </a:extLst>
                </a:gridCol>
                <a:gridCol w="859536">
                  <a:extLst>
                    <a:ext uri="{9D8B030D-6E8A-4147-A177-3AD203B41FA5}">
                      <a16:colId xmlns:a16="http://schemas.microsoft.com/office/drawing/2014/main" val="1828358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182247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63361697"/>
                    </a:ext>
                  </a:extLst>
                </a:gridCol>
                <a:gridCol w="725358">
                  <a:extLst>
                    <a:ext uri="{9D8B030D-6E8A-4147-A177-3AD203B41FA5}">
                      <a16:colId xmlns:a16="http://schemas.microsoft.com/office/drawing/2014/main" val="4148931653"/>
                    </a:ext>
                  </a:extLst>
                </a:gridCol>
              </a:tblGrid>
              <a:tr h="357942">
                <a:tc>
                  <a:txBody>
                    <a:bodyPr/>
                    <a:lstStyle/>
                    <a:p>
                      <a:r>
                        <a:rPr lang="ru-RU" dirty="0"/>
                        <a:t>территория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всего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ранг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СМЕРТ.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ранг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6503149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Московская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3,6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01168721"/>
                  </a:ext>
                </a:extLst>
              </a:tr>
              <a:tr h="441566">
                <a:tc>
                  <a:txBody>
                    <a:bodyPr/>
                    <a:lstStyle/>
                    <a:p>
                      <a:r>
                        <a:rPr lang="ru-RU"/>
                        <a:t>Ленинградская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3,2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51296081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Новосибирская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4,3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6449907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город Санкт-Петербург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20,6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9912913"/>
                  </a:ext>
                </a:extLst>
              </a:tr>
              <a:tr h="617817">
                <a:tc>
                  <a:txBody>
                    <a:bodyPr/>
                    <a:lstStyle/>
                    <a:p>
                      <a:r>
                        <a:rPr lang="ru-RU"/>
                        <a:t>Кемеровская область - Кузбасс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9573416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Томская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45901235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город Москва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5,6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7230690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Тюменская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8955404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/>
                        <a:t>Омская область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21,4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9501544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Пермский край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/>
                        <a:t>1,2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C00000"/>
                          </a:solidFill>
                        </a:rPr>
                        <a:t>10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1505495"/>
                  </a:ext>
                </a:extLst>
              </a:tr>
              <a:tr h="357942">
                <a:tc>
                  <a:txBody>
                    <a:bodyPr/>
                    <a:lstStyle/>
                    <a:p>
                      <a:r>
                        <a:rPr lang="ru-RU" dirty="0"/>
                        <a:t>РФ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0,8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b="1" dirty="0">
                        <a:solidFill>
                          <a:srgbClr val="C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912785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1CD4E0B-4EAA-4CDF-B14B-E7A160FE79CB}"/>
              </a:ext>
            </a:extLst>
          </p:cNvPr>
          <p:cNvSpPr txBox="1"/>
          <p:nvPr/>
        </p:nvSpPr>
        <p:spPr>
          <a:xfrm>
            <a:off x="6025123" y="515605"/>
            <a:ext cx="5545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По данным Роспотребнадзора России</a:t>
            </a:r>
            <a:endParaRPr lang="en-US" b="1" dirty="0"/>
          </a:p>
          <a:p>
            <a:r>
              <a:rPr lang="en-US" b="1" dirty="0"/>
              <a:t>III</a:t>
            </a:r>
            <a:r>
              <a:rPr lang="ru-RU" b="1" dirty="0"/>
              <a:t> квартал 2019г      (на 100 </a:t>
            </a:r>
            <a:r>
              <a:rPr lang="ru-RU" b="1" dirty="0" err="1"/>
              <a:t>тыс</a:t>
            </a:r>
            <a:r>
              <a:rPr lang="ru-RU" b="1" dirty="0"/>
              <a:t> населения)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4E7093B-4175-43B0-B7F1-33F462660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99" y="1123400"/>
            <a:ext cx="5377947" cy="18758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298A4D-CE6E-45E2-97BB-BD326ED2D1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6332" y="5879634"/>
            <a:ext cx="7925487" cy="89573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E516900-251A-4897-B887-DF9BCEE2C44B}"/>
              </a:ext>
            </a:extLst>
          </p:cNvPr>
          <p:cNvSpPr/>
          <p:nvPr/>
        </p:nvSpPr>
        <p:spPr>
          <a:xfrm>
            <a:off x="-489204" y="670113"/>
            <a:ext cx="59655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Первичная заболеваемость наркоманией</a:t>
            </a:r>
          </a:p>
          <a:p>
            <a:pPr algn="ctr"/>
            <a:r>
              <a:rPr lang="ru-RU" sz="1600" b="1" dirty="0"/>
              <a:t>(показатель на 100 тыс. нас.)</a:t>
            </a:r>
          </a:p>
        </p:txBody>
      </p:sp>
    </p:spTree>
    <p:extLst>
      <p:ext uri="{BB962C8B-B14F-4D97-AF65-F5344CB8AC3E}">
        <p14:creationId xmlns:p14="http://schemas.microsoft.com/office/powerpoint/2010/main" val="4177956215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Shape"/>
          <p:cNvGrpSpPr>
            <a:grpSpLocks/>
          </p:cNvGrpSpPr>
          <p:nvPr/>
        </p:nvGrpSpPr>
        <p:grpSpPr bwMode="auto">
          <a:xfrm>
            <a:off x="4413151" y="1193681"/>
            <a:ext cx="3360471" cy="1272938"/>
            <a:chOff x="5290834" y="1674472"/>
            <a:chExt cx="4437277" cy="1445573"/>
          </a:xfrm>
        </p:grpSpPr>
        <p:sp>
          <p:nvSpPr>
            <p:cNvPr id="33795" name="Shape"/>
            <p:cNvSpPr/>
            <p:nvPr/>
          </p:nvSpPr>
          <p:spPr>
            <a:xfrm>
              <a:off x="5297184" y="1674472"/>
              <a:ext cx="250842" cy="190461"/>
            </a:xfrm>
            <a:prstGeom prst="rect">
              <a:avLst/>
            </a:prstGeom>
            <a:solidFill>
              <a:srgbClr val="C00000"/>
            </a:solidFill>
            <a:ln w="25400" cap="flat" cmpd="sng">
              <a:noFill/>
              <a:prstDash val="solid"/>
            </a:ln>
            <a:effectLst>
              <a:outerShdw dist="38098" dir="8100000" algn="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en-US" sz="1400" b="1" i="0" u="none" strike="noStrike" kern="0" cap="none" spc="0" normalizeH="0" baseline="0" noProof="0">
                <a:ln>
                  <a:noFill/>
                </a:ln>
                <a:solidFill>
                  <a:srgbClr val="25406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796" name="Shape"/>
            <p:cNvSpPr/>
            <p:nvPr/>
          </p:nvSpPr>
          <p:spPr>
            <a:xfrm>
              <a:off x="5290834" y="2504564"/>
              <a:ext cx="250842" cy="190461"/>
            </a:xfrm>
            <a:prstGeom prst="rect">
              <a:avLst/>
            </a:prstGeom>
            <a:solidFill>
              <a:srgbClr val="FFC000"/>
            </a:solidFill>
            <a:ln w="25400" cap="flat" cmpd="sng">
              <a:noFill/>
              <a:prstDash val="solid"/>
            </a:ln>
            <a:effectLst>
              <a:outerShdw dist="38098" dir="8100000" algn="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en-US" sz="1400" b="1" i="0" u="none" strike="noStrike" kern="0" cap="none" spc="0" normalizeH="0" baseline="0" noProof="0">
                <a:ln>
                  <a:noFill/>
                </a:ln>
                <a:solidFill>
                  <a:srgbClr val="25406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797" name="Shape"/>
            <p:cNvSpPr/>
            <p:nvPr/>
          </p:nvSpPr>
          <p:spPr>
            <a:xfrm>
              <a:off x="5290834" y="2093486"/>
              <a:ext cx="250842" cy="190461"/>
            </a:xfrm>
            <a:prstGeom prst="rect">
              <a:avLst/>
            </a:prstGeom>
            <a:solidFill>
              <a:srgbClr val="FF6600"/>
            </a:solidFill>
            <a:ln w="25400" cap="flat" cmpd="sng">
              <a:noFill/>
              <a:prstDash val="solid"/>
            </a:ln>
            <a:effectLst>
              <a:outerShdw dist="38098" dir="8100000" algn="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en-US" sz="1400" b="1" i="0" u="none" strike="noStrike" kern="0" cap="none" spc="0" normalizeH="0" baseline="0" noProof="0">
                <a:ln>
                  <a:noFill/>
                </a:ln>
                <a:solidFill>
                  <a:srgbClr val="25406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3798" name="Shape"/>
            <p:cNvSpPr/>
            <p:nvPr/>
          </p:nvSpPr>
          <p:spPr>
            <a:xfrm>
              <a:off x="5290834" y="2901358"/>
              <a:ext cx="250842" cy="192049"/>
            </a:xfrm>
            <a:prstGeom prst="rect">
              <a:avLst/>
            </a:prstGeom>
            <a:solidFill>
              <a:schemeClr val="accent3"/>
            </a:solidFill>
            <a:ln w="25400" cap="flat" cmpd="sng">
              <a:noFill/>
              <a:prstDash val="solid"/>
            </a:ln>
            <a:effectLst>
              <a:outerShdw dist="38098" dir="8100000" algn="tr" rotWithShape="0">
                <a:srgbClr val="000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en-US" sz="1400" b="1" i="0" u="none" strike="noStrike" kern="0" cap="none" spc="0" normalizeH="0" baseline="0" noProof="0">
                <a:ln>
                  <a:noFill/>
                </a:ln>
                <a:solidFill>
                  <a:srgbClr val="25406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608" name="Shape"/>
            <p:cNvSpPr>
              <a:spLocks noChangeArrowheads="1"/>
            </p:cNvSpPr>
            <p:nvPr/>
          </p:nvSpPr>
          <p:spPr bwMode="auto">
            <a:xfrm>
              <a:off x="5755061" y="2481381"/>
              <a:ext cx="3712845" cy="26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3203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Относительно неблагополучная</a:t>
              </a:r>
            </a:p>
          </p:txBody>
        </p:sp>
        <p:sp>
          <p:nvSpPr>
            <p:cNvPr id="19609" name="Shape"/>
            <p:cNvSpPr>
              <a:spLocks noChangeArrowheads="1"/>
            </p:cNvSpPr>
            <p:nvPr/>
          </p:nvSpPr>
          <p:spPr bwMode="auto">
            <a:xfrm>
              <a:off x="5767458" y="2085570"/>
              <a:ext cx="3733165" cy="26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3203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Неблагополучная</a:t>
              </a:r>
            </a:p>
          </p:txBody>
        </p:sp>
        <p:sp>
          <p:nvSpPr>
            <p:cNvPr id="19610" name="Shape"/>
            <p:cNvSpPr>
              <a:spLocks noChangeArrowheads="1"/>
            </p:cNvSpPr>
            <p:nvPr/>
          </p:nvSpPr>
          <p:spPr bwMode="auto">
            <a:xfrm>
              <a:off x="5781249" y="1682543"/>
              <a:ext cx="3660140" cy="26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3203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Наиболее Неблагополучная</a:t>
              </a:r>
            </a:p>
          </p:txBody>
        </p:sp>
        <p:sp>
          <p:nvSpPr>
            <p:cNvPr id="19611" name="Shape"/>
            <p:cNvSpPr>
              <a:spLocks noChangeArrowheads="1"/>
            </p:cNvSpPr>
            <p:nvPr/>
          </p:nvSpPr>
          <p:spPr bwMode="auto">
            <a:xfrm>
              <a:off x="5738405" y="2853496"/>
              <a:ext cx="3989706" cy="2665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13203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Относительно благополучная</a:t>
              </a:r>
            </a:p>
          </p:txBody>
        </p:sp>
        <p:sp>
          <p:nvSpPr>
            <p:cNvPr id="33803" name="Shape"/>
            <p:cNvSpPr/>
            <p:nvPr/>
          </p:nvSpPr>
          <p:spPr>
            <a:xfrm>
              <a:off x="5313061" y="2885487"/>
              <a:ext cx="252429" cy="190461"/>
            </a:xfrm>
            <a:prstGeom prst="rect">
              <a:avLst/>
            </a:prstGeom>
            <a:solidFill>
              <a:srgbClr val="FFFF00"/>
            </a:solidFill>
            <a:ln w="25400" cap="flat" cmpd="sng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en-US" sz="1400" b="1" i="0" u="none" strike="noStrike" kern="0" cap="none" spc="0" normalizeH="0" baseline="0" noProof="0">
                <a:ln>
                  <a:noFill/>
                </a:ln>
                <a:solidFill>
                  <a:srgbClr val="25406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460" name="Shape"/>
          <p:cNvSpPr>
            <a:spLocks noChangeArrowheads="1"/>
          </p:cNvSpPr>
          <p:nvPr/>
        </p:nvSpPr>
        <p:spPr bwMode="auto">
          <a:xfrm>
            <a:off x="2869861" y="4440153"/>
            <a:ext cx="7810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Cyr" panose="020B0604020202020204" pitchFamily="34" charset="0"/>
                <a:ea typeface="+mn-ea"/>
                <a:cs typeface="Arial Cyr" panose="020B0604020202020204" pitchFamily="34" charset="0"/>
              </a:rPr>
              <a:t>Нытва</a:t>
            </a:r>
          </a:p>
        </p:txBody>
      </p:sp>
      <p:sp>
        <p:nvSpPr>
          <p:cNvPr id="33944" name="Shape"/>
          <p:cNvSpPr/>
          <p:nvPr/>
        </p:nvSpPr>
        <p:spPr>
          <a:xfrm>
            <a:off x="4420217" y="2579441"/>
            <a:ext cx="189969" cy="159370"/>
          </a:xfrm>
          <a:prstGeom prst="rect">
            <a:avLst/>
          </a:prstGeom>
          <a:solidFill>
            <a:srgbClr val="92D050"/>
          </a:solidFill>
          <a:ln w="25400" cap="flat" cmpd="sng">
            <a:noFill/>
            <a:prstDash val="solid"/>
          </a:ln>
          <a:effectLst>
            <a:outerShdw dist="38098" dir="8100000" algn="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en-US" sz="1800" b="0" i="0" u="none" strike="noStrike" kern="0" cap="none" spc="0" normalizeH="0" baseline="0" noProof="0">
              <a:ln>
                <a:noFill/>
              </a:ln>
              <a:solidFill>
                <a:srgbClr val="254061">
                  <a:lumMod val="50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462" name="Shape"/>
          <p:cNvSpPr>
            <a:spLocks noChangeArrowheads="1"/>
          </p:cNvSpPr>
          <p:nvPr/>
        </p:nvSpPr>
        <p:spPr bwMode="auto">
          <a:xfrm>
            <a:off x="4751308" y="2524337"/>
            <a:ext cx="40957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3203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Благополучная</a:t>
            </a:r>
          </a:p>
        </p:txBody>
      </p:sp>
      <p:sp>
        <p:nvSpPr>
          <p:cNvPr id="155" name="Shape">
            <a:extLst>
              <a:ext uri="{FF2B5EF4-FFF2-40B4-BE49-F238E27FC236}">
                <a16:creationId xmlns:a16="http://schemas.microsoft.com/office/drawing/2014/main" id="{BF570D61-6767-479B-AF12-D9A02277DE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161" y="4435698"/>
            <a:ext cx="78105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Cyr" panose="020B0604020202020204" pitchFamily="34" charset="0"/>
                <a:ea typeface="+mn-ea"/>
                <a:cs typeface="Arial Cyr" panose="020B0604020202020204" pitchFamily="34" charset="0"/>
              </a:rPr>
              <a:t>Нытва</a:t>
            </a:r>
          </a:p>
        </p:txBody>
      </p:sp>
      <p:sp>
        <p:nvSpPr>
          <p:cNvPr id="294" name="Shape">
            <a:extLst>
              <a:ext uri="{FF2B5EF4-FFF2-40B4-BE49-F238E27FC236}">
                <a16:creationId xmlns:a16="http://schemas.microsoft.com/office/drawing/2014/main" id="{4199E892-0F50-4C75-A6D7-7AD13F427FA4}"/>
              </a:ext>
            </a:extLst>
          </p:cNvPr>
          <p:cNvSpPr/>
          <p:nvPr/>
        </p:nvSpPr>
        <p:spPr bwMode="auto">
          <a:xfrm>
            <a:off x="6020926" y="51412"/>
            <a:ext cx="6093421" cy="102767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Интегральный показатель неблагополучия территории, связанного с потреблением наркотиков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/>
            </a:r>
            <a:b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</a:b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(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+mn-ea"/>
              </a:rPr>
              <a:t>заболеваемость наркоманией, заболеваемость ВИЧ-инфекцией, отравления наркотиками, общая смертность населения, преступления в сфере НОН) 2018</a:t>
            </a:r>
            <a:endParaRPr kumimoji="0" lang="ru-RU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95" name="Shape">
            <a:extLst>
              <a:ext uri="{FF2B5EF4-FFF2-40B4-BE49-F238E27FC236}">
                <a16:creationId xmlns:a16="http://schemas.microsoft.com/office/drawing/2014/main" id="{C28E8832-59AD-4093-85FD-48EDB2F53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006" y="4491198"/>
            <a:ext cx="350417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415" tIns="2286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Cyr" panose="020B0604020202020204" pitchFamily="34" charset="0"/>
                <a:ea typeface="+mn-ea"/>
                <a:cs typeface="Arial Cyr" panose="020B0604020202020204" pitchFamily="34" charset="0"/>
              </a:rPr>
              <a:t>Нытва</a:t>
            </a:r>
          </a:p>
        </p:txBody>
      </p:sp>
      <p:sp>
        <p:nvSpPr>
          <p:cNvPr id="296" name="Shape">
            <a:extLst>
              <a:ext uri="{FF2B5EF4-FFF2-40B4-BE49-F238E27FC236}">
                <a16:creationId xmlns:a16="http://schemas.microsoft.com/office/drawing/2014/main" id="{BF293ABB-65AC-400C-B5E3-DD5FA16D4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37723" y="4415233"/>
            <a:ext cx="350417" cy="14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415" tIns="2286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Cyr" panose="020B0604020202020204" pitchFamily="34" charset="0"/>
                <a:ea typeface="+mn-ea"/>
                <a:cs typeface="Arial Cyr" panose="020B0604020202020204" pitchFamily="34" charset="0"/>
              </a:rPr>
              <a:t>Нытва</a:t>
            </a: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id="{9D1DC842-7ABC-4A78-83C7-4E99ADAF6B75}"/>
              </a:ext>
            </a:extLst>
          </p:cNvPr>
          <p:cNvGraphicFramePr/>
          <p:nvPr/>
        </p:nvGraphicFramePr>
        <p:xfrm>
          <a:off x="4312049" y="2809204"/>
          <a:ext cx="4182518" cy="2004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9" name="Shape">
            <a:extLst>
              <a:ext uri="{FF2B5EF4-FFF2-40B4-BE49-F238E27FC236}">
                <a16:creationId xmlns:a16="http://schemas.microsoft.com/office/drawing/2014/main" id="{12201951-2457-48FA-89D4-E1AAF78528B2}"/>
              </a:ext>
            </a:extLst>
          </p:cNvPr>
          <p:cNvSpPr/>
          <p:nvPr/>
        </p:nvSpPr>
        <p:spPr bwMode="auto">
          <a:xfrm>
            <a:off x="37494" y="60393"/>
            <a:ext cx="5704638" cy="107565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Times New Roman" panose="02020603050405020304" pitchFamily="18" charset="0"/>
              </a:rPr>
              <a:t>Интегральный показатель неблагополучия территории, связанного с потреблением алкоголя  </a:t>
            </a:r>
            <a:r>
              <a:rPr kumimoji="0" lang="ru-RU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(заболеваемость алкогольными психозами; отравления алкоголем; общая смертность населения;  преступления, совершенные в алкогольном опьянении) 2018г </a:t>
            </a:r>
          </a:p>
        </p:txBody>
      </p:sp>
      <p:graphicFrame>
        <p:nvGraphicFramePr>
          <p:cNvPr id="300" name="Диаграмма 299">
            <a:extLst>
              <a:ext uri="{FF2B5EF4-FFF2-40B4-BE49-F238E27FC236}">
                <a16:creationId xmlns:a16="http://schemas.microsoft.com/office/drawing/2014/main" id="{C0E49A74-93C8-4CE8-9A21-FB2D9B6142A4}"/>
              </a:ext>
            </a:extLst>
          </p:cNvPr>
          <p:cNvGraphicFramePr/>
          <p:nvPr/>
        </p:nvGraphicFramePr>
        <p:xfrm>
          <a:off x="4312049" y="4813302"/>
          <a:ext cx="4182518" cy="2044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701E0D-77A6-485B-984F-CE2DA07FCF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00" y="1079091"/>
            <a:ext cx="4383404" cy="47712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1B7840-9166-4CC1-BDD3-E6C11563EE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60439" y="884463"/>
            <a:ext cx="4407790" cy="4925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B8BC10B-E09C-48E4-8F8E-3E379CBC2B42}"/>
              </a:ext>
            </a:extLst>
          </p:cNvPr>
          <p:cNvSpPr txBox="1"/>
          <p:nvPr/>
        </p:nvSpPr>
        <p:spPr>
          <a:xfrm>
            <a:off x="37494" y="6057780"/>
            <a:ext cx="4182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</a:rPr>
              <a:t>Решение:</a:t>
            </a:r>
            <a:r>
              <a:rPr lang="ru-RU" sz="1600" b="1" i="1" dirty="0"/>
              <a:t> акцент в профилактике алкоголизма – на сельские территории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1A82D576-3ED7-4FAB-BC10-8704D8432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B3D66-E7C6-471E-9E3A-FBCFA71D35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B8BC10B-E09C-48E4-8F8E-3E379CBC2B42}"/>
              </a:ext>
            </a:extLst>
          </p:cNvPr>
          <p:cNvSpPr txBox="1"/>
          <p:nvPr/>
        </p:nvSpPr>
        <p:spPr>
          <a:xfrm>
            <a:off x="8502621" y="5804179"/>
            <a:ext cx="36893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rgbClr val="C00000"/>
                </a:solidFill>
              </a:rPr>
              <a:t>Решение:</a:t>
            </a:r>
            <a:r>
              <a:rPr lang="ru-RU" sz="1600" b="1" i="1" dirty="0"/>
              <a:t> учет в инфраструктуре городского пространства возможности досуга и самореализации молодых людей</a:t>
            </a:r>
          </a:p>
        </p:txBody>
      </p:sp>
    </p:spTree>
    <p:extLst>
      <p:ext uri="{BB962C8B-B14F-4D97-AF65-F5344CB8AC3E}">
        <p14:creationId xmlns:p14="http://schemas.microsoft.com/office/powerpoint/2010/main" val="3140672828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6" descr="http://xn--e1affrdirv.xn--p1ai/images/amp414.png">
            <a:extLst>
              <a:ext uri="{FF2B5EF4-FFF2-40B4-BE49-F238E27FC236}">
                <a16:creationId xmlns:a16="http://schemas.microsoft.com/office/drawing/2014/main" id="{74F6A314-B102-4BAD-9DE6-67E80D3A52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5888"/>
            <a:ext cx="9163050" cy="669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9">
            <a:extLst>
              <a:ext uri="{FF2B5EF4-FFF2-40B4-BE49-F238E27FC236}">
                <a16:creationId xmlns:a16="http://schemas.microsoft.com/office/drawing/2014/main" id="{5B29A61F-699A-463C-9F9B-2DD692BC2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700" y="406337"/>
            <a:ext cx="78486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Ранжирование субъектов Российской Федерации </a:t>
            </a:r>
          </a:p>
          <a:p>
            <a:pPr algn="ctr" eaLnBrk="1" hangingPunct="1"/>
            <a:r>
              <a:rPr lang="ru-RU" alt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уровню заболеваемости ВИЧ-инфекцией  </a:t>
            </a:r>
          </a:p>
        </p:txBody>
      </p:sp>
      <p:graphicFrame>
        <p:nvGraphicFramePr>
          <p:cNvPr id="4186" name="Group 90">
            <a:extLst>
              <a:ext uri="{FF2B5EF4-FFF2-40B4-BE49-F238E27FC236}">
                <a16:creationId xmlns:a16="http://schemas.microsoft.com/office/drawing/2014/main" id="{CF854E37-003C-4F68-B20F-9B0F8E38A7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5497487"/>
              </p:ext>
            </p:extLst>
          </p:nvPr>
        </p:nvGraphicFramePr>
        <p:xfrm>
          <a:off x="1014984" y="1527048"/>
          <a:ext cx="5592254" cy="4974338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084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5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5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34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345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субъекта Российской Федерации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Заболеваемость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ВИЧ-инфекцией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(на 100 тыс.  нас.)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Сравнение  с показателем Российской  Федерации 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Кемеровская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181,3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+121,6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Иркутская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155,3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+95,6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Новосибирская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135,4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+75,7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004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Пермский край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132,9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000" b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+72,7</a:t>
                      </a:r>
                      <a:endParaRPr kumimoji="0" lang="ru-RU" alt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Красноярский край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116,8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+57,1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26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Тюменская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115,9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+56,2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Оренбургская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109,2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+49,5</a:t>
                      </a:r>
                      <a:endParaRPr kumimoji="0" lang="ru-RU" alt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Курганская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+46,9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Томская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106,3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+46,6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59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Челябинская область</a:t>
                      </a:r>
                      <a:endParaRPr kumimoji="0" lang="ru-RU" alt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>
                  <a:txBody>
                    <a:bodyPr/>
                    <a:lstStyle>
                      <a:lvl1pPr defTabSz="912813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defTabSz="912813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defTabSz="912813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defTabSz="912813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+42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790" marR="8790" marT="9525" marB="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7793"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Российская Федерация</a:t>
                      </a: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- </a:t>
                      </a:r>
                      <a:r>
                        <a:rPr kumimoji="0" lang="ru-RU" altLang="ru-RU" sz="18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59,7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394" marR="84394" marT="45722" marB="45722" anchor="ctr" horzOverflow="overflow"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0" marR="84410" marT="45717" marB="45717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05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0" marR="84410" marT="45717" marB="45717" horzOverflow="overflow"/>
                </a:tc>
                <a:tc hMerge="1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9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84410" marR="84410" marT="45717" marB="45717"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8D22579-A99C-4EFE-AD1F-7E1C1882E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8856" y="1767774"/>
            <a:ext cx="5102352" cy="497433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"/>
          <p:cNvSpPr/>
          <p:nvPr/>
        </p:nvSpPr>
        <p:spPr bwMode="auto">
          <a:xfrm>
            <a:off x="402337" y="27426"/>
            <a:ext cx="11320272" cy="92213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ru-RU" alt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Кластерный анализ</a:t>
            </a:r>
          </a:p>
        </p:txBody>
      </p:sp>
      <p:graphicFrame>
        <p:nvGraphicFramePr>
          <p:cNvPr id="14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8648493"/>
              </p:ext>
            </p:extLst>
          </p:nvPr>
        </p:nvGraphicFramePr>
        <p:xfrm>
          <a:off x="5398211" y="1352324"/>
          <a:ext cx="6437011" cy="4988908"/>
        </p:xfrm>
        <a:graphic>
          <a:graphicData uri="http://schemas.openxmlformats.org/drawingml/2006/table">
            <a:tbl>
              <a:tblPr/>
              <a:tblGrid>
                <a:gridCol w="2780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42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02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815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Направления мероприятий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Тяжесть наркологической ситуации (результаты кластеризации)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средний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низкий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83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Правоохранительные (репрессивные):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Прокуратура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МВД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ФСБ и т.п.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80,0-90,0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50,0-60,0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5,0-10,0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Медико-биологические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5,0-10,0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15,0-20,0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10,0-15,0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5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Социально-профилактические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3,0-5,0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15,0-20,0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25,0-30,0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5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Информационные (пропагандистские)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2,0-3,0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10,0-15,0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50,0-60,0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8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Организационные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1,0-2,0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5,0-7,0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7,0-10,0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398211" y="767549"/>
            <a:ext cx="65804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Базовое распределение затрат на программные мероприятия в зависимости от тяжести наркологической ситуации на территории, %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BA9AE57-664C-40C4-96D9-C4EC2D56D36E}"/>
              </a:ext>
            </a:extLst>
          </p:cNvPr>
          <p:cNvSpPr/>
          <p:nvPr/>
        </p:nvSpPr>
        <p:spPr>
          <a:xfrm>
            <a:off x="402337" y="1166842"/>
            <a:ext cx="4267317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С целью определения достоверных различий между территориями по показателю распространенности наркологических расстройств, маркирующему напряженность наркоситуации, проводится кластерный анализ. </a:t>
            </a:r>
          </a:p>
          <a:p>
            <a:pPr algn="just"/>
            <a:r>
              <a:rPr lang="ru-RU" dirty="0"/>
              <a:t>Кластеры выделялись на основании агрегированных показателей распространенности наркологических расстройств. К первому кластеру отнесены территории с низкой степенью напряженности наркологической ситуации. Во второй кластер включены территории со средней степенью напряженности наркологической ситуации. В третий кластер вошли территории с высокой степенью напряженности наркоситуации.</a:t>
            </a:r>
          </a:p>
        </p:txBody>
      </p:sp>
    </p:spTree>
    <p:extLst>
      <p:ext uri="{BB962C8B-B14F-4D97-AF65-F5344CB8AC3E}">
        <p14:creationId xmlns:p14="http://schemas.microsoft.com/office/powerpoint/2010/main" val="3325193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58705"/>
            <a:ext cx="10515600" cy="700054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+mn-lt"/>
              </a:rPr>
              <a:t>Особенности наркологических заболеваний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6201AA1F-9B7F-4A85-8590-E7E28F1264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062530" y="2819182"/>
            <a:ext cx="3797794" cy="432727"/>
          </a:xfrm>
          <a:ln>
            <a:solidFill>
              <a:srgbClr val="C00000"/>
            </a:solidFill>
          </a:ln>
        </p:spPr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Портрет </a:t>
            </a:r>
            <a:r>
              <a:rPr lang="ru-RU" dirty="0" err="1">
                <a:solidFill>
                  <a:srgbClr val="C00000"/>
                </a:solidFill>
              </a:rPr>
              <a:t>наркопотребителя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A8C225EF-9681-4B93-85E7-75B490A728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27539" y="3465514"/>
            <a:ext cx="5486400" cy="2409041"/>
          </a:xfrm>
          <a:ln>
            <a:solidFill>
              <a:schemeClr val="accent1"/>
            </a:solidFill>
          </a:ln>
        </p:spPr>
        <p:txBody>
          <a:bodyPr>
            <a:normAutofit fontScale="85000" lnSpcReduction="10000"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Мужчина 30-35 лет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Безработный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или среднее специальное образование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сожительницу (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меняет половых партнеров)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ребенка (56 %)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судимость (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находился в местах лишения свободы)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ВИЧ +, Гепатит С+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B3D66-E7C6-471E-9E3A-FBCFA71D35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Объект 4">
            <a:extLst>
              <a:ext uri="{FF2B5EF4-FFF2-40B4-BE49-F238E27FC236}">
                <a16:creationId xmlns:a16="http://schemas.microsoft.com/office/drawing/2014/main" id="{F55A6F0F-4B0D-44AB-B9FB-F613B0B22736}"/>
              </a:ext>
            </a:extLst>
          </p:cNvPr>
          <p:cNvSpPr txBox="1">
            <a:spLocks/>
          </p:cNvSpPr>
          <p:nvPr/>
        </p:nvSpPr>
        <p:spPr>
          <a:xfrm>
            <a:off x="707334" y="1733086"/>
            <a:ext cx="10439400" cy="8920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Хроническое рецидивирующее течение.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синдромом - патологическое влечение к психоактивным веществам (ПАВ).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Системное поражение внутренних органов.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значимость (преступность,  демографические и экономические потери). 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Правовые и социальные ограничения.</a:t>
            </a:r>
          </a:p>
          <a:p>
            <a:pPr marL="285750" indent="-285750"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лечения и реабилитации возможна стойкая ремиссия.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33746" y="3465514"/>
            <a:ext cx="5653453" cy="203132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Учащийся колледжа /ВУЗа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 15 – 19 лет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наркотиков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неинъекционным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путем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задерживался полицией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обращается за медицинской помощью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Имеет много социальных контактов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Живет с родителями или в общежитии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5876" y="5894685"/>
            <a:ext cx="55680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Решение:</a:t>
            </a:r>
            <a:r>
              <a:rPr lang="ru-RU" dirty="0"/>
              <a:t> выявление и мотивирование на обращение,</a:t>
            </a:r>
          </a:p>
          <a:p>
            <a:r>
              <a:rPr lang="ru-RU" dirty="0"/>
              <a:t> в том числе работа с целевой группой (потребители</a:t>
            </a:r>
          </a:p>
          <a:p>
            <a:r>
              <a:rPr lang="ru-RU" dirty="0"/>
              <a:t> наркотиков)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5874555"/>
            <a:ext cx="6295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Решение: </a:t>
            </a:r>
            <a:r>
              <a:rPr lang="ru-RU" dirty="0"/>
              <a:t>профилактические программы в образовательных организациях, акцент - на общежития; социальные сети</a:t>
            </a:r>
          </a:p>
        </p:txBody>
      </p:sp>
    </p:spTree>
    <p:extLst>
      <p:ext uri="{BB962C8B-B14F-4D97-AF65-F5344CB8AC3E}">
        <p14:creationId xmlns:p14="http://schemas.microsoft.com/office/powerpoint/2010/main" val="32569027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3598725"/>
              </p:ext>
            </p:extLst>
          </p:nvPr>
        </p:nvGraphicFramePr>
        <p:xfrm>
          <a:off x="142043" y="1612314"/>
          <a:ext cx="11940465" cy="5122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9">
            <a:extLst>
              <a:ext uri="{FF2B5EF4-FFF2-40B4-BE49-F238E27FC236}">
                <a16:creationId xmlns:a16="http://schemas.microsoft.com/office/drawing/2014/main" id="{2A579D49-C2F3-4192-B991-61AB1E851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48" y="63290"/>
            <a:ext cx="7715759" cy="457852"/>
          </a:xfrm>
          <a:prstGeom prst="rect">
            <a:avLst/>
          </a:prstGeom>
          <a:solidFill>
            <a:schemeClr val="accent1">
              <a:lumMod val="50000"/>
              <a:alpha val="44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Times New Roman" pitchFamily="18" charset="0"/>
              </a:rPr>
              <a:t>Органы исполнительной власти, органы МСУ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C48B811-6622-4B3F-AC4E-32BA0F04E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400" y="861542"/>
            <a:ext cx="2016125" cy="64770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Технологии</a:t>
            </a:r>
          </a:p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FB4E00E1-9E78-4FB0-BBDA-5EB7E4AE15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4485" y="861541"/>
            <a:ext cx="3482580" cy="64770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</a:rPr>
              <a:t>Материальная поддержка, в т.ч. в</a:t>
            </a:r>
          </a:p>
          <a:p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</a:rPr>
              <a:t> рамках конкурсов </a:t>
            </a:r>
            <a:r>
              <a:rPr lang="ru-RU" sz="1600" b="1" dirty="0" err="1">
                <a:solidFill>
                  <a:schemeClr val="bg1"/>
                </a:solidFill>
                <a:latin typeface="Times New Roman" pitchFamily="18" charset="0"/>
              </a:rPr>
              <a:t>соц</a:t>
            </a:r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</a:rPr>
              <a:t> инициатив</a:t>
            </a:r>
          </a:p>
          <a:p>
            <a:pPr algn="ctr"/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F3CDA0DE-E684-4E3A-BB35-E9953C5DF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6744" y="863092"/>
            <a:ext cx="2016125" cy="64770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Мониторинг</a:t>
            </a:r>
          </a:p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9E8B824-BC8C-4E02-A861-42B818E126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77025" y="863092"/>
            <a:ext cx="2474517" cy="64770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Нормативно-правовое </a:t>
            </a:r>
          </a:p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регулирование</a:t>
            </a:r>
          </a:p>
          <a:p>
            <a:pPr algn="ctr"/>
            <a:endParaRPr lang="ru-RU" b="1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38247" y="527345"/>
            <a:ext cx="9051673" cy="28841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Коллегиальный межведомственный орган (Координация)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EDCF72-86B6-4368-9CD2-CFFD97159EDE}"/>
              </a:ext>
            </a:extLst>
          </p:cNvPr>
          <p:cNvSpPr txBox="1"/>
          <p:nvPr/>
        </p:nvSpPr>
        <p:spPr>
          <a:xfrm>
            <a:off x="142043" y="1695635"/>
            <a:ext cx="1393330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ru-RU" b="1" dirty="0"/>
              <a:t>Блок СПРОС</a:t>
            </a:r>
          </a:p>
        </p:txBody>
      </p:sp>
    </p:spTree>
    <p:extLst>
      <p:ext uri="{BB962C8B-B14F-4D97-AF65-F5344CB8AC3E}">
        <p14:creationId xmlns:p14="http://schemas.microsoft.com/office/powerpoint/2010/main" val="1549773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CD523A-E13D-4271-88D8-EEE69C401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869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Профилактика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24FF213-5651-430B-8D8F-7E872E534F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>
            <a:off x="5010910" y="1581912"/>
            <a:ext cx="2414015" cy="3712464"/>
          </a:xfrm>
          <a:prstGeom prst="rect">
            <a:avLst/>
          </a:prstGeom>
        </p:spPr>
      </p:pic>
      <p:sp>
        <p:nvSpPr>
          <p:cNvPr id="4" name="Равнобедренный треугольник 3">
            <a:extLst>
              <a:ext uri="{FF2B5EF4-FFF2-40B4-BE49-F238E27FC236}">
                <a16:creationId xmlns:a16="http://schemas.microsoft.com/office/drawing/2014/main" id="{A2B8235B-7BE7-4DE2-9FD5-38C5150253A5}"/>
              </a:ext>
            </a:extLst>
          </p:cNvPr>
          <p:cNvSpPr/>
          <p:nvPr/>
        </p:nvSpPr>
        <p:spPr>
          <a:xfrm>
            <a:off x="1499616" y="1581912"/>
            <a:ext cx="3017520" cy="3785616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800" b="1" dirty="0"/>
              <a:t>стоимость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B669D88-7AC5-468F-BD57-9343E460D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0376" y="1581913"/>
            <a:ext cx="2816352" cy="37124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E31F555-E404-4FB2-A2B8-404314C4A5E3}"/>
              </a:ext>
            </a:extLst>
          </p:cNvPr>
          <p:cNvSpPr txBox="1"/>
          <p:nvPr/>
        </p:nvSpPr>
        <p:spPr>
          <a:xfrm>
            <a:off x="5757446" y="1934379"/>
            <a:ext cx="677108" cy="154034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охват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EEB047-6A6B-470C-89CB-A369D842B826}"/>
              </a:ext>
            </a:extLst>
          </p:cNvPr>
          <p:cNvSpPr txBox="1"/>
          <p:nvPr/>
        </p:nvSpPr>
        <p:spPr>
          <a:xfrm>
            <a:off x="8769143" y="2612111"/>
            <a:ext cx="615553" cy="2466381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</a:rPr>
              <a:t>эффективность</a:t>
            </a:r>
          </a:p>
        </p:txBody>
      </p:sp>
    </p:spTree>
    <p:extLst>
      <p:ext uri="{BB962C8B-B14F-4D97-AF65-F5344CB8AC3E}">
        <p14:creationId xmlns:p14="http://schemas.microsoft.com/office/powerpoint/2010/main" val="450657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4276" y="146305"/>
            <a:ext cx="11649456" cy="803606"/>
          </a:xfrm>
          <a:noFill/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dirty="0">
                <a:solidFill>
                  <a:srgbClr val="C00000"/>
                </a:solidFill>
              </a:rPr>
              <a:t>Цель:  сокращение незаконного распространения и потребления психоактивных веществ, масштабов их последствий для безопасности и здоровья населения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056" y="1033272"/>
            <a:ext cx="11649456" cy="5669280"/>
          </a:xfrm>
        </p:spPr>
        <p:txBody>
          <a:bodyPr>
            <a:normAutofit fontScale="6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 Задача </a:t>
            </a:r>
            <a:r>
              <a:rPr lang="en-US" dirty="0"/>
              <a:t>I</a:t>
            </a:r>
            <a:r>
              <a:rPr lang="ru-RU" dirty="0"/>
              <a:t>. </a:t>
            </a:r>
            <a:r>
              <a:rPr lang="en-US" dirty="0"/>
              <a:t> </a:t>
            </a:r>
            <a:r>
              <a:rPr lang="ru-RU" dirty="0"/>
              <a:t>Предупредить первые пробы ПАВ и случаи первичной заболеваемости ВИЧ-инфекцией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Мероприятие 1. Назначение ответственного лица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Мероприятие 2. Создание межведомственного штаба (комиссии) по противодействию наркомании и ВИЧ-инфекции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Мероприятие 3. Организация мониторинга ситуации (еженедельный – ежемесячный сбор и анализ сведений по отравлениям ПАВ, новых случаев заражения ВИЧ-инфекцией)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Мероприятие 4. Проведение фокус-групп со специалистами и представителями целевых групп (молодежь; потребители ПАВ; родители (</a:t>
            </a:r>
            <a:r>
              <a:rPr lang="ru-RU" sz="2400" dirty="0" err="1"/>
              <a:t>созависимые</a:t>
            </a:r>
            <a:r>
              <a:rPr lang="ru-RU" sz="2400" dirty="0"/>
              <a:t>); НКО, работающие с потребителями ПАВ) с целью создания рабочей модели профилактической программы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Мероприятие 5. Формирование программы с учетом анализа результатов фокус-групп и мониторинга, </a:t>
            </a:r>
            <a:r>
              <a:rPr lang="ru-RU" sz="2400" b="1" dirty="0"/>
              <a:t>в </a:t>
            </a:r>
            <a:r>
              <a:rPr lang="ru-RU" sz="2400" b="1" dirty="0" err="1"/>
              <a:t>т.ч</a:t>
            </a:r>
            <a:r>
              <a:rPr lang="ru-RU" sz="2400" b="1" dirty="0"/>
              <a:t>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dirty="0"/>
              <a:t> обучающие мероприятия для специалистов системы профилактики и представителей </a:t>
            </a:r>
            <a:r>
              <a:rPr lang="ru-RU" sz="2400" b="1" dirty="0"/>
              <a:t>СМИ</a:t>
            </a:r>
            <a:r>
              <a:rPr lang="ru-RU" sz="2400" dirty="0"/>
              <a:t> по информированию населения, представителей уязвимых групп о последствиях потребления ПАВ, путях передачи и профилактики ВИЧ-инфекции; местах оказания специализированной медицинской помощи, сервисных организаций, территориальных управлений МСР и т.д.)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dirty="0"/>
              <a:t> разработка и размещение социальной рекламы с учетом современных требований (</a:t>
            </a:r>
            <a:r>
              <a:rPr lang="ru-RU" sz="2400" dirty="0" err="1"/>
              <a:t>инфографика</a:t>
            </a:r>
            <a:r>
              <a:rPr lang="ru-RU" sz="2400" dirty="0"/>
              <a:t>, размещение в общественных местах, на уровне глаз, массированно со страниц и экранов СМИ, социальных сетях и т.д.) Пример: «Где Ваш ребенок сейчас?»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2400" dirty="0"/>
              <a:t> выделение субсидий общественным организациям для профилактической работы с населением (ТОС), для работы с уязвимыми к ВИЧ группами (латентные потребители ПАВ, СР);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2400" dirty="0"/>
              <a:t>Мероприятие 6. Разработка и внедрение программы поощрения подростков, активно занимающихся спортом и общественной деятельностью. Например, электронные карты, накапливающие бонусы, которые можно реализовать при посещении бассейна, спортивных состязаний, </a:t>
            </a:r>
            <a:r>
              <a:rPr lang="ru-RU" sz="2400" dirty="0" err="1"/>
              <a:t>турпоездки</a:t>
            </a:r>
            <a:r>
              <a:rPr lang="ru-RU" sz="2400" dirty="0"/>
              <a:t> и т.д. </a:t>
            </a:r>
          </a:p>
          <a:p>
            <a:pPr marL="0" indent="0">
              <a:lnSpc>
                <a:spcPct val="120000"/>
              </a:lnSpc>
              <a:buNone/>
            </a:pPr>
            <a:endParaRPr lang="ru-RU" sz="2300" dirty="0"/>
          </a:p>
        </p:txBody>
      </p:sp>
    </p:spTree>
    <p:extLst>
      <p:ext uri="{BB962C8B-B14F-4D97-AF65-F5344CB8AC3E}">
        <p14:creationId xmlns:p14="http://schemas.microsoft.com/office/powerpoint/2010/main" val="42534420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8016" y="109728"/>
            <a:ext cx="11951208" cy="6638544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sz="7200" dirty="0"/>
              <a:t>Мероприятие 7. Разработка и контроль индикаторов эффективности профилактических мероприятий всех субъектов профилактики </a:t>
            </a:r>
            <a:r>
              <a:rPr lang="ru-RU" sz="6400" dirty="0"/>
              <a:t>(может входить в организацию мониторинга)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7200" i="1" dirty="0">
                <a:solidFill>
                  <a:srgbClr val="C00000"/>
                </a:solidFill>
              </a:rPr>
              <a:t>Главный критерий оценки результатов профилактической работы – снижение количественных показателей, отражающих ситуацию с потреблением психоактивных веществ, (заболеваемость алкогольными психозами, заболеваемость наркоманией или заболеваемость наркологическими расстройствами).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ru-RU" sz="5600" dirty="0"/>
              <a:t> Пример других показателей,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Доля в культурно-досуговом обслуживании населения массовых интерактивных культурно-просветительских программ, направленных на повышение жизненной компетентности, профилактику потребления психоактивных веществ, предупреждение ВИЧ\СПИД;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Динамика вовлечения (динамика охвата) в культурно–просветительские мероприятия и кружки подростков и молодежи, в т.ч. состоящих на всех видах учета.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Частота распространенности случаев употребления ПАВ среди обучающихся (воспитанников; участников кружков и секций), социальных, медицинских и психологических последствий злоупотребления и степени их тяжести (отравления наркотиками и другими ПАВ; правонарушения, совершенные в состоянии опьянения или связанные с незаконным оборотом ПАВ, и т.д.).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 Динамика частоты распространенности случаев употребления ПАВ, социальных, медицинских  и психологических последствий потребления ПАВ.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Положительные изменения в оценке социальной ситуации в образовательных организациях района, города, территории (снижение детско-подростковой преступности, снижение числа отравлений ПАВ, суицидальных попыток, случаев жестокого обращения с детьми и т.д.).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Информированность педагогов, тренеров, других наставников, родителей и обучающихся о последствиях потребления ПАВ (правовые, медицинские, социальные и психологические).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Динамика оценочных характеристик, отражающих изменения в социальных компетенциях, нормативных установках обучающихся (воспитанников), педагогов и родителей, связанных с риском употребления ПАВ.  (Например, Доля родителей, толерантно относящихся к употреблению алкогольных напитков, в </a:t>
            </a:r>
            <a:r>
              <a:rPr lang="ru-RU" sz="5600" dirty="0" err="1"/>
              <a:t>т.ч</a:t>
            </a:r>
            <a:r>
              <a:rPr lang="ru-RU" sz="5600" dirty="0"/>
              <a:t>. пива и слабоалкогольных коктейлей, несовершеннолетними (по результатам </a:t>
            </a:r>
            <a:r>
              <a:rPr lang="ru-RU" sz="5600" dirty="0" err="1"/>
              <a:t>социсследований</a:t>
            </a:r>
            <a:r>
              <a:rPr lang="ru-RU" sz="5600" dirty="0"/>
              <a:t>, интервью и т.п.)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5600" dirty="0"/>
              <a:t>Доступность для населения (территориально и в любое время) плоскостных спортивных сооружений, дворовых комплексов для занятий физической культурой, стадионов и т.п. (по результатам </a:t>
            </a:r>
            <a:r>
              <a:rPr lang="ru-RU" sz="5600" dirty="0" err="1"/>
              <a:t>социсследований</a:t>
            </a:r>
            <a:r>
              <a:rPr lang="ru-RU" sz="5600" dirty="0"/>
              <a:t>, интервью и т.п.)</a:t>
            </a:r>
          </a:p>
          <a:p>
            <a:pPr marL="0" lvl="0" indent="0">
              <a:buNone/>
            </a:pPr>
            <a:endParaRPr lang="ru-RU" sz="4600" dirty="0"/>
          </a:p>
        </p:txBody>
      </p:sp>
    </p:spTree>
    <p:extLst>
      <p:ext uri="{BB962C8B-B14F-4D97-AF65-F5344CB8AC3E}">
        <p14:creationId xmlns:p14="http://schemas.microsoft.com/office/powerpoint/2010/main" val="335391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8056" y="246888"/>
            <a:ext cx="10905744" cy="649224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ru-RU" sz="3200" b="1" dirty="0"/>
              <a:t>Задача </a:t>
            </a:r>
            <a:r>
              <a:rPr lang="en-US" sz="3200" dirty="0"/>
              <a:t>II </a:t>
            </a:r>
            <a:r>
              <a:rPr lang="ru-RU" sz="3200" dirty="0"/>
              <a:t> Способствовать удержанию и дальнейшему снижению уровня распространенности наркомании и ВИЧ-инфекции на территории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Мероприятие 1. Организация рабочей встречи с работодателями.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Мероприятие 2. Подготовка и подписание многостороннего соглашения (профсоюз – работодатель – медицинская организация – ТУ МСР) об организации профилактических мероприятий и скрининговых обследований на потребление ПАВ работников 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Мероприятие 3. Организация и проведение регулярных профилактических мероприятий, медицинской и социальной помощи работникам и их близким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Мероприятие 4. Выявление (картирование) мест скопления потребителей ПАВ и СР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Мероприятие 5. Информирование, мотивирование на обращение за помощью потребителей ПАВ и других представителей уязвимых к ВИЧ групп </a:t>
            </a:r>
          </a:p>
          <a:p>
            <a:pPr>
              <a:lnSpc>
                <a:spcPct val="120000"/>
              </a:lnSpc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Мероприятие 6. Организация сопровождения лиц, которым вменено прохождение обследования, лечения от наркомании и прохождение реабилитации в медицинские и социальные учреждения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Задача </a:t>
            </a:r>
            <a:r>
              <a:rPr lang="en-US" b="1" dirty="0"/>
              <a:t>III</a:t>
            </a:r>
            <a:r>
              <a:rPr lang="ru-RU" b="1" dirty="0"/>
              <a:t>  </a:t>
            </a:r>
            <a:r>
              <a:rPr lang="ru-RU" dirty="0"/>
              <a:t>Способствовать снижению доступности наркотических средств на территории </a:t>
            </a:r>
          </a:p>
          <a:p>
            <a:endParaRPr lang="ru-RU" dirty="0"/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ü"/>
            </a:pPr>
            <a:r>
              <a:rPr lang="ru-RU" dirty="0"/>
              <a:t> Мероприятия силового блока.</a:t>
            </a:r>
          </a:p>
          <a:p>
            <a:pPr marL="0" indent="0">
              <a:lnSpc>
                <a:spcPct val="120000"/>
              </a:lnSpc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2673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43192"/>
            <a:ext cx="10515600" cy="5077737"/>
          </a:xfrm>
        </p:spPr>
        <p:txBody>
          <a:bodyPr/>
          <a:lstStyle/>
          <a:p>
            <a:r>
              <a:rPr lang="ru-RU" b="1" dirty="0"/>
              <a:t>СНЮС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9B3D66-E7C6-471E-9E3A-FBCFA71D354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E93142-442E-4BF9-9FB8-50A33E2EF854}"/>
              </a:ext>
            </a:extLst>
          </p:cNvPr>
          <p:cNvSpPr/>
          <p:nvPr/>
        </p:nvSpPr>
        <p:spPr>
          <a:xfrm>
            <a:off x="927371" y="746242"/>
            <a:ext cx="107797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22 декабря 2015 Госдума приняла в третьем чтении закон, запрещающий оптовую и розничную продажу </a:t>
            </a:r>
            <a:r>
              <a:rPr lang="ru-RU" dirty="0" err="1"/>
              <a:t>снюса</a:t>
            </a:r>
            <a:r>
              <a:rPr lang="ru-RU" dirty="0"/>
              <a:t> (сосательного табака). </a:t>
            </a:r>
          </a:p>
          <a:p>
            <a:r>
              <a:rPr lang="ru-RU" dirty="0"/>
              <a:t>Закон наделяет также субъекты РФ правом устанавливать дополнительные ограничения торговли </a:t>
            </a:r>
            <a:r>
              <a:rPr lang="ru-RU" dirty="0" err="1"/>
              <a:t>некурительными</a:t>
            </a:r>
            <a:r>
              <a:rPr lang="ru-RU" dirty="0"/>
              <a:t> табачными изделиями, в том числе вводить полный запрет на их розничную продажу. </a:t>
            </a:r>
          </a:p>
          <a:p>
            <a:r>
              <a:rPr lang="ru-RU" dirty="0"/>
              <a:t>Незаконная продажа </a:t>
            </a:r>
            <a:r>
              <a:rPr lang="ru-RU" dirty="0" err="1"/>
              <a:t>снюса</a:t>
            </a:r>
            <a:r>
              <a:rPr lang="ru-RU" dirty="0"/>
              <a:t> обернется штрафом для граждан от 2 тыс. до 4 тыс. руб., для должностных лиц — от 7 тыс. до 12 тыс. руб., а для юрлиц — от 40 тыс. до 60 тыс. руб.</a:t>
            </a:r>
          </a:p>
          <a:p>
            <a:endParaRPr lang="ru-RU" dirty="0"/>
          </a:p>
          <a:p>
            <a:r>
              <a:rPr lang="ru-RU" dirty="0"/>
              <a:t>Правительство РФ распоряжением от 18.11.19. № 2732-р утвердило Концепцию осуществления государственной политики противодействия потреблению табака и иной </a:t>
            </a:r>
            <a:r>
              <a:rPr lang="ru-RU" dirty="0" err="1"/>
              <a:t>никотинсодержащей</a:t>
            </a:r>
            <a:r>
              <a:rPr lang="ru-RU" dirty="0"/>
              <a:t>  продукции.</a:t>
            </a:r>
          </a:p>
        </p:txBody>
      </p:sp>
    </p:spTree>
    <p:extLst>
      <p:ext uri="{BB962C8B-B14F-4D97-AF65-F5344CB8AC3E}">
        <p14:creationId xmlns:p14="http://schemas.microsoft.com/office/powerpoint/2010/main" val="2380409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1700</Words>
  <Application>Microsoft Office PowerPoint</Application>
  <PresentationFormat>Widescreen</PresentationFormat>
  <Paragraphs>279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Arial Cyr</vt:lpstr>
      <vt:lpstr>Calibri</vt:lpstr>
      <vt:lpstr>Calibri Light</vt:lpstr>
      <vt:lpstr>Symbol</vt:lpstr>
      <vt:lpstr>Times New Roman</vt:lpstr>
      <vt:lpstr>Wingdings</vt:lpstr>
      <vt:lpstr>Тема Office</vt:lpstr>
      <vt:lpstr>Проблемные вопросы в сфере профилактики наркомании в Пермском крае</vt:lpstr>
      <vt:lpstr> Актуальность: Рост заболеваемости наркоманией и рост числа смертельных отравлений  наркотиками</vt:lpstr>
      <vt:lpstr>PowerPoint Presentation</vt:lpstr>
      <vt:lpstr>PowerPoint Presentation</vt:lpstr>
      <vt:lpstr>PowerPoint Presentation</vt:lpstr>
      <vt:lpstr>Особенности наркологических заболеваний</vt:lpstr>
      <vt:lpstr>PowerPoint Presentation</vt:lpstr>
      <vt:lpstr>Профилактика</vt:lpstr>
      <vt:lpstr>Цель:  сокращение незаконного распространения и потребления психоактивных веществ, масштабов их последствий для безопасности и здоровья населения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Проблемные вопросы в сфере профилактики наркомании в Пермском крае</dc:title>
  <dc:creator>Александр Юрков</dc:creator>
  <cp:lastModifiedBy>word</cp:lastModifiedBy>
  <cp:revision>7</cp:revision>
  <dcterms:created xsi:type="dcterms:W3CDTF">2019-12-18T17:54:47Z</dcterms:created>
  <dcterms:modified xsi:type="dcterms:W3CDTF">2021-11-24T12:29:42Z</dcterms:modified>
</cp:coreProperties>
</file>